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97" r:id="rId3"/>
    <p:sldId id="322" r:id="rId4"/>
    <p:sldId id="323" r:id="rId5"/>
    <p:sldId id="324" r:id="rId6"/>
    <p:sldId id="325" r:id="rId7"/>
    <p:sldId id="326" r:id="rId8"/>
    <p:sldId id="327" r:id="rId9"/>
    <p:sldId id="309"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17" r:id="rId25"/>
    <p:sldId id="343" r:id="rId26"/>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p:restoredTop sz="76508" autoAdjust="0"/>
  </p:normalViewPr>
  <p:slideViewPr>
    <p:cSldViewPr>
      <p:cViewPr varScale="1">
        <p:scale>
          <a:sx n="97" d="100"/>
          <a:sy n="97" d="100"/>
        </p:scale>
        <p:origin x="64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42105" units="1/cm"/>
          <inkml:channelProperty channel="Y" name="resolution" value="40.44944" units="1/cm"/>
          <inkml:channelProperty channel="T" name="resolution" value="1" units="1/dev"/>
        </inkml:channelProperties>
      </inkml:inkSource>
      <inkml:timestamp xml:id="ts0" timeString="2022-04-15T06:19:55.951"/>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0 0,'27'0'688,"1"0"-673,-1 0 1,55 0-16,-55 0 16,28 0-1,-55 27-15,27-27 16,0 0 0,1 0 15,-1 0-16,0 0 64,1 0-64,26 0 32,-26 0 16,-1 0-48,0 0 1,1 0 15,-1 0 0,0 0 1,1 0-1,-1 0-16,0 0 17,0 0 93,1 0 2359,-1 0-2453,28 0-31,-28 0 16,0 0 0,1 0-1</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42105" units="1/cm"/>
          <inkml:channelProperty channel="Y" name="resolution" value="40.44944" units="1/cm"/>
          <inkml:channelProperty channel="T" name="resolution" value="1" units="1/dev"/>
        </inkml:channelProperties>
      </inkml:inkSource>
      <inkml:timestamp xml:id="ts0" timeString="2022-04-15T06:20:03.813"/>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5 0,'27'0'312,"0"0"-296,1 0 0,-1 0 15,0 0 0,1 0-15,-1 0 15,0 0-31,0 0 16,1 0-1,-1 0 48,0 0-32,1 0-31,-1 0 31,0 0 16,1 0 47,-1 0-94,0 0 15,1 0 1,26 0 15,-26 0-31,26 27 16,-27-27 0,1 0-16,-1 0 15,0 0-15,1 0 47,-1 0 16,0 0-48,1 0 16,-1 0 16,0 0 94,1 0 109,-1 0-156,0 0-79,1 0 1,-1 0 0,0 0-1,0 0 1,1 0 281</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42105" units="1/cm"/>
          <inkml:channelProperty channel="Y" name="resolution" value="40.44944" units="1/cm"/>
          <inkml:channelProperty channel="T" name="resolution" value="1" units="1/dev"/>
        </inkml:channelProperties>
      </inkml:inkSource>
      <inkml:timestamp xml:id="ts0" timeString="2022-04-15T06:20:08.619"/>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 0,'28'0'125,"-1"0"-93,0 0 14,28 0-30,-28 28 0,1-28-1,-1 0 63,0 0-62,0 0 359,1 0-344,26 0 1,-26 0-17,-1 0 1,0 0-1,1 0 1,-1 0 15,-27 27-15,55-27 0,-28 0 46,0 0 251,1 0-267,-1 0-46,27 0 32,-54 27-32,28-27 15,-1 0-15,0 0 32,1 0-1,-1 0-16,0 0 17,-27 28 15,28-28 15,-1 0 94,0 0-109,1 0 31,-1 0 0,0 0 126,1 0-17,-28-28-187,27 28 16,0 0 31,0 0 15,1 0 438,-28-27-31</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42105" units="1/cm"/>
          <inkml:channelProperty channel="Y" name="resolution" value="40.44944" units="1/cm"/>
          <inkml:channelProperty channel="T" name="resolution" value="1" units="1/dev"/>
        </inkml:channelProperties>
      </inkml:inkSource>
      <inkml:timestamp xml:id="ts0" timeString="2022-04-15T06:20:17.723"/>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fitToCurve" value="1"/>
    </inkml:brush>
  </inkml:definitions>
  <inkml:trace contextRef="#ctx0" brushRef="#br0">-1 34 0,'27'0'2063,"0"0"-2048,1 0 1,-1-27 0,0 27-1,1 0 1,-1 0 0,0 0 93,1 0-47,-1 0-30,0 0 15,-27 27-32,27-27 1,-27 28-1,28-28 1,-1 0 15,0 0 1,1 0-1,-28 27-31,27-27 31,-27 27 16,27-27-31,1 0-1,-1 0 1,-27 27-16</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42105" units="1/cm"/>
          <inkml:channelProperty channel="Y" name="resolution" value="40.44944" units="1/cm"/>
          <inkml:channelProperty channel="T" name="resolution" value="1" units="1/dev"/>
        </inkml:channelProperties>
      </inkml:inkSource>
      <inkml:timestamp xml:id="ts0" timeString="2022-04-15T06:20:21.449"/>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fitToCurve" value="1"/>
    </inkml:brush>
  </inkml:definitions>
  <inkml:trace contextRef="#ctx0" brushRef="#br0">0 12 0,'28'0'218,"-1"0"-202,0 0 0,1 0-1,-1 0-15,0 0 16,28 0-1,-28 0 1,0 0 0,28 0-1,-28 0 1,1 0-16,-1 0 16,0 0-1,1 0-15,-1 0 16,0 0-16,1 0 15,-1 0-15,0 0 16,1 0-16,-1 0 16,0 28-16,0-28 15,28 0-15,-55 27 16,27-27-16,1 0 16,-1 0-1,0 0 1,1 27-1,-1-27-15,0 0 32,1 0-32,-1 0 31,28 0-15,-28 0 15,0 0 0,0 0 0,1 0 1,-1 0-17,0 0 16,1 0 1,-1 0-1,0 0-15,1 0-1,-1 0 63</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42105" units="1/cm"/>
          <inkml:channelProperty channel="Y" name="resolution" value="40.44944" units="1/cm"/>
          <inkml:channelProperty channel="T" name="resolution" value="1" units="1/dev"/>
        </inkml:channelProperties>
      </inkml:inkSource>
      <inkml:timestamp xml:id="ts0" timeString="2022-04-15T06:20:29.838"/>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fitToCurve" value="1"/>
    </inkml:brush>
  </inkml:definitions>
  <inkml:trace contextRef="#ctx0" brushRef="#br0">0 28 0,'28'0'203,"-1"0"-187,-27-27 15,27 27 16,1 0 16,-1 0-1,0 0-15,1 0-31,-1 0-1,0 0 17,0 0-17,1 0 16,-1 0 16,0 0-31,1 0 0,-1 0-1,0 0 1,1 0 31,-1 0-32,0 0 17,1 0-1,26 0-16,-26 0 1,-1 0 15,0 0-15,0 0 15,1 0 0,-1 0-15,0 0 31,1 0-31,-1 0-1,0 0 1,1 0 31,-1 0-16,0 0 16,1 0-16,-1 0-15,0 0-1,1 0-15,-1 0 16,0 0 0,0 0-1,1 0 16,-1 0-15,0 0 15,1 0 16,-1 0 406</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42105" units="1/cm"/>
          <inkml:channelProperty channel="Y" name="resolution" value="40.44944" units="1/cm"/>
          <inkml:channelProperty channel="T" name="resolution" value="1" units="1/dev"/>
        </inkml:channelProperties>
      </inkml:inkSource>
      <inkml:timestamp xml:id="ts0" timeString="2022-04-15T06:20:36.929"/>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-1 31 0,'27'0'703,"0"0"-703,-27-28 16,28 28-16,-1 0 16,0 0 30,1 0 48,-1 0-31,0 0-48,1 0 17,-1 0-17,0 0 16,1 0-15,26 0 0,-27 0 15,1 0-15,-1 0 15,0 0-16,1 0 1,-1 0 0,0 0-16,1 0 15,-1 0 48,0 0-32,1 0-15,-1 0 31,0 0-1,1 0 33,-1 0-48,0 0 0,0 0 16,1 0-31,-1 0-1,0 0 32,1 0-16</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42105" units="1/cm"/>
          <inkml:channelProperty channel="Y" name="resolution" value="40.44944" units="1/cm"/>
          <inkml:channelProperty channel="T" name="resolution" value="1" units="1/dev"/>
        </inkml:channelProperties>
      </inkml:inkSource>
      <inkml:timestamp xml:id="ts0" timeString="2022-04-15T06:20:39.626"/>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0 110 0,'27'-27'219,"0"27"-204,1 0 1,-1 0 31,0 0-16,-27-27-31,28 27 31,-1 0 47,-27-28-15,27 28-47,1 0-1,-28-27-15,27 27 31,0 0-15,1 0 15,-1 0-31,0 0 16,28 0 0,-28 0-1,0 0 1,1 0-16,-1 0 31,0 0-15,1 0-1,-1 0 1,0 0-16,1 27 16,-1-27-16,0 0 31,1 0-16,-1 0 17,0 0-1,1 0-15,-1 0 15,0 0-16,0 0 1,1 0 31,-1 0 0,0 0-16,1 0 47,-28-27 188</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42105" units="1/cm"/>
          <inkml:channelProperty channel="Y" name="resolution" value="40.44944" units="1/cm"/>
          <inkml:channelProperty channel="T" name="resolution" value="1" units="1/dev"/>
        </inkml:channelProperties>
      </inkml:inkSource>
      <inkml:timestamp xml:id="ts0" timeString="2022-04-15T06:20:43.234"/>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-1 27 0,'27'0'250,"0"0"-219,1 0 31,-1 0 16,0 0-31,1 0 0,-1 0 47,0 0 0,0-27-47,1 27-47,-1 0 93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5BAE2657-C274-4621-8232-F4753B13E1D8}" type="datetimeFigureOut">
              <a:rPr lang="en-US" smtClean="0"/>
              <a:t>4/15/2022</a:t>
            </a:fld>
            <a:endParaRPr lang="en-US"/>
          </a:p>
        </p:txBody>
      </p:sp>
      <p:sp>
        <p:nvSpPr>
          <p:cNvPr id="4" name="スライド イメージ プレースホルダー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ー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フッター プレースホルダー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8E44A127-3B1C-4069-AAD0-DFF750694455}" type="slidenum">
              <a:rPr lang="en-US" smtClean="0"/>
              <a:t>‹#›</a:t>
            </a:fld>
            <a:endParaRPr lang="en-US"/>
          </a:p>
        </p:txBody>
      </p:sp>
    </p:spTree>
    <p:extLst>
      <p:ext uri="{BB962C8B-B14F-4D97-AF65-F5344CB8AC3E}">
        <p14:creationId xmlns:p14="http://schemas.microsoft.com/office/powerpoint/2010/main" val="658551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a:p>
        </p:txBody>
      </p:sp>
      <p:sp>
        <p:nvSpPr>
          <p:cNvPr id="4" name="日付プレースホルダー 3"/>
          <p:cNvSpPr>
            <a:spLocks noGrp="1"/>
          </p:cNvSpPr>
          <p:nvPr>
            <p:ph type="dt" sz="half" idx="10"/>
          </p:nvPr>
        </p:nvSpPr>
        <p:spPr/>
        <p:txBody>
          <a:bodyPr/>
          <a:lstStyle/>
          <a:p>
            <a:fld id="{9A6C587E-7212-49DD-ADA7-BA2C4559D532}" type="datetimeFigureOut">
              <a:rPr lang="en-US" smtClean="0"/>
              <a:t>4/15/2022</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23F1F4A2-21A4-4DD9-AC49-E0C89894DD77}" type="slidenum">
              <a:rPr lang="en-US" smtClean="0"/>
              <a:t>‹#›</a:t>
            </a:fld>
            <a:endParaRPr lang="en-US"/>
          </a:p>
        </p:txBody>
      </p:sp>
    </p:spTree>
    <p:extLst>
      <p:ext uri="{BB962C8B-B14F-4D97-AF65-F5344CB8AC3E}">
        <p14:creationId xmlns:p14="http://schemas.microsoft.com/office/powerpoint/2010/main" val="2554394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3"/>
          <p:cNvSpPr>
            <a:spLocks noGrp="1"/>
          </p:cNvSpPr>
          <p:nvPr>
            <p:ph type="dt" sz="half" idx="10"/>
          </p:nvPr>
        </p:nvSpPr>
        <p:spPr/>
        <p:txBody>
          <a:bodyPr/>
          <a:lstStyle/>
          <a:p>
            <a:fld id="{9A6C587E-7212-49DD-ADA7-BA2C4559D532}" type="datetimeFigureOut">
              <a:rPr lang="en-US" smtClean="0"/>
              <a:t>4/15/2022</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23F1F4A2-21A4-4DD9-AC49-E0C89894DD77}" type="slidenum">
              <a:rPr lang="en-US" smtClean="0"/>
              <a:t>‹#›</a:t>
            </a:fld>
            <a:endParaRPr lang="en-US"/>
          </a:p>
        </p:txBody>
      </p:sp>
    </p:spTree>
    <p:extLst>
      <p:ext uri="{BB962C8B-B14F-4D97-AF65-F5344CB8AC3E}">
        <p14:creationId xmlns:p14="http://schemas.microsoft.com/office/powerpoint/2010/main" val="2007490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3"/>
          <p:cNvSpPr>
            <a:spLocks noGrp="1"/>
          </p:cNvSpPr>
          <p:nvPr>
            <p:ph type="dt" sz="half" idx="10"/>
          </p:nvPr>
        </p:nvSpPr>
        <p:spPr/>
        <p:txBody>
          <a:bodyPr/>
          <a:lstStyle/>
          <a:p>
            <a:fld id="{9A6C587E-7212-49DD-ADA7-BA2C4559D532}" type="datetimeFigureOut">
              <a:rPr lang="en-US" smtClean="0"/>
              <a:t>4/15/2022</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23F1F4A2-21A4-4DD9-AC49-E0C89894DD77}" type="slidenum">
              <a:rPr lang="en-US" smtClean="0"/>
              <a:t>‹#›</a:t>
            </a:fld>
            <a:endParaRPr lang="en-US"/>
          </a:p>
        </p:txBody>
      </p:sp>
    </p:spTree>
    <p:extLst>
      <p:ext uri="{BB962C8B-B14F-4D97-AF65-F5344CB8AC3E}">
        <p14:creationId xmlns:p14="http://schemas.microsoft.com/office/powerpoint/2010/main" val="3650026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3"/>
          <p:cNvSpPr>
            <a:spLocks noGrp="1"/>
          </p:cNvSpPr>
          <p:nvPr>
            <p:ph type="dt" sz="half" idx="10"/>
          </p:nvPr>
        </p:nvSpPr>
        <p:spPr/>
        <p:txBody>
          <a:bodyPr/>
          <a:lstStyle/>
          <a:p>
            <a:fld id="{9A6C587E-7212-49DD-ADA7-BA2C4559D532}" type="datetimeFigureOut">
              <a:rPr lang="en-US" smtClean="0"/>
              <a:t>4/15/2022</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23F1F4A2-21A4-4DD9-AC49-E0C89894DD77}" type="slidenum">
              <a:rPr lang="en-US" smtClean="0"/>
              <a:t>‹#›</a:t>
            </a:fld>
            <a:endParaRPr lang="en-US"/>
          </a:p>
        </p:txBody>
      </p:sp>
    </p:spTree>
    <p:extLst>
      <p:ext uri="{BB962C8B-B14F-4D97-AF65-F5344CB8AC3E}">
        <p14:creationId xmlns:p14="http://schemas.microsoft.com/office/powerpoint/2010/main" val="407517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p>
            <a:fld id="{9A6C587E-7212-49DD-ADA7-BA2C4559D532}" type="datetimeFigureOut">
              <a:rPr lang="en-US" smtClean="0"/>
              <a:t>4/15/2022</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23F1F4A2-21A4-4DD9-AC49-E0C89894DD77}" type="slidenum">
              <a:rPr lang="en-US" smtClean="0"/>
              <a:t>‹#›</a:t>
            </a:fld>
            <a:endParaRPr lang="en-US"/>
          </a:p>
        </p:txBody>
      </p:sp>
    </p:spTree>
    <p:extLst>
      <p:ext uri="{BB962C8B-B14F-4D97-AF65-F5344CB8AC3E}">
        <p14:creationId xmlns:p14="http://schemas.microsoft.com/office/powerpoint/2010/main" val="1490361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ー 4"/>
          <p:cNvSpPr>
            <a:spLocks noGrp="1"/>
          </p:cNvSpPr>
          <p:nvPr>
            <p:ph type="dt" sz="half" idx="10"/>
          </p:nvPr>
        </p:nvSpPr>
        <p:spPr/>
        <p:txBody>
          <a:bodyPr/>
          <a:lstStyle/>
          <a:p>
            <a:fld id="{9A6C587E-7212-49DD-ADA7-BA2C4559D532}" type="datetimeFigureOut">
              <a:rPr lang="en-US" smtClean="0"/>
              <a:t>4/15/2022</a:t>
            </a:fld>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23F1F4A2-21A4-4DD9-AC49-E0C89894DD77}" type="slidenum">
              <a:rPr lang="en-US" smtClean="0"/>
              <a:t>‹#›</a:t>
            </a:fld>
            <a:endParaRPr lang="en-US"/>
          </a:p>
        </p:txBody>
      </p:sp>
    </p:spTree>
    <p:extLst>
      <p:ext uri="{BB962C8B-B14F-4D97-AF65-F5344CB8AC3E}">
        <p14:creationId xmlns:p14="http://schemas.microsoft.com/office/powerpoint/2010/main" val="3443543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ー 6"/>
          <p:cNvSpPr>
            <a:spLocks noGrp="1"/>
          </p:cNvSpPr>
          <p:nvPr>
            <p:ph type="dt" sz="half" idx="10"/>
          </p:nvPr>
        </p:nvSpPr>
        <p:spPr/>
        <p:txBody>
          <a:bodyPr/>
          <a:lstStyle/>
          <a:p>
            <a:fld id="{9A6C587E-7212-49DD-ADA7-BA2C4559D532}" type="datetimeFigureOut">
              <a:rPr lang="en-US" smtClean="0"/>
              <a:t>4/15/2022</a:t>
            </a:fld>
            <a:endParaRPr lang="en-US"/>
          </a:p>
        </p:txBody>
      </p:sp>
      <p:sp>
        <p:nvSpPr>
          <p:cNvPr id="8" name="フッター プレースホルダー 7"/>
          <p:cNvSpPr>
            <a:spLocks noGrp="1"/>
          </p:cNvSpPr>
          <p:nvPr>
            <p:ph type="ftr" sz="quarter" idx="11"/>
          </p:nvPr>
        </p:nvSpPr>
        <p:spPr/>
        <p:txBody>
          <a:bodyPr/>
          <a:lstStyle/>
          <a:p>
            <a:endParaRPr lang="en-US"/>
          </a:p>
        </p:txBody>
      </p:sp>
      <p:sp>
        <p:nvSpPr>
          <p:cNvPr id="9" name="スライド番号プレースホルダー 8"/>
          <p:cNvSpPr>
            <a:spLocks noGrp="1"/>
          </p:cNvSpPr>
          <p:nvPr>
            <p:ph type="sldNum" sz="quarter" idx="12"/>
          </p:nvPr>
        </p:nvSpPr>
        <p:spPr/>
        <p:txBody>
          <a:bodyPr/>
          <a:lstStyle/>
          <a:p>
            <a:fld id="{23F1F4A2-21A4-4DD9-AC49-E0C89894DD77}" type="slidenum">
              <a:rPr lang="en-US" smtClean="0"/>
              <a:t>‹#›</a:t>
            </a:fld>
            <a:endParaRPr lang="en-US"/>
          </a:p>
        </p:txBody>
      </p:sp>
    </p:spTree>
    <p:extLst>
      <p:ext uri="{BB962C8B-B14F-4D97-AF65-F5344CB8AC3E}">
        <p14:creationId xmlns:p14="http://schemas.microsoft.com/office/powerpoint/2010/main" val="2286581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日付プレースホルダー 2"/>
          <p:cNvSpPr>
            <a:spLocks noGrp="1"/>
          </p:cNvSpPr>
          <p:nvPr>
            <p:ph type="dt" sz="half" idx="10"/>
          </p:nvPr>
        </p:nvSpPr>
        <p:spPr/>
        <p:txBody>
          <a:bodyPr/>
          <a:lstStyle/>
          <a:p>
            <a:fld id="{9A6C587E-7212-49DD-ADA7-BA2C4559D532}" type="datetimeFigureOut">
              <a:rPr lang="en-US" smtClean="0"/>
              <a:t>4/15/2022</a:t>
            </a:fld>
            <a:endParaRPr lang="en-US"/>
          </a:p>
        </p:txBody>
      </p:sp>
      <p:sp>
        <p:nvSpPr>
          <p:cNvPr id="4" name="フッター プレースホルダー 3"/>
          <p:cNvSpPr>
            <a:spLocks noGrp="1"/>
          </p:cNvSpPr>
          <p:nvPr>
            <p:ph type="ftr" sz="quarter" idx="11"/>
          </p:nvPr>
        </p:nvSpPr>
        <p:spPr/>
        <p:txBody>
          <a:bodyPr/>
          <a:lstStyle/>
          <a:p>
            <a:endParaRPr lang="en-US"/>
          </a:p>
        </p:txBody>
      </p:sp>
      <p:sp>
        <p:nvSpPr>
          <p:cNvPr id="5" name="スライド番号プレースホルダー 4"/>
          <p:cNvSpPr>
            <a:spLocks noGrp="1"/>
          </p:cNvSpPr>
          <p:nvPr>
            <p:ph type="sldNum" sz="quarter" idx="12"/>
          </p:nvPr>
        </p:nvSpPr>
        <p:spPr/>
        <p:txBody>
          <a:bodyPr/>
          <a:lstStyle/>
          <a:p>
            <a:fld id="{23F1F4A2-21A4-4DD9-AC49-E0C89894DD77}" type="slidenum">
              <a:rPr lang="en-US" smtClean="0"/>
              <a:t>‹#›</a:t>
            </a:fld>
            <a:endParaRPr lang="en-US"/>
          </a:p>
        </p:txBody>
      </p:sp>
    </p:spTree>
    <p:extLst>
      <p:ext uri="{BB962C8B-B14F-4D97-AF65-F5344CB8AC3E}">
        <p14:creationId xmlns:p14="http://schemas.microsoft.com/office/powerpoint/2010/main" val="1288500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A6C587E-7212-49DD-ADA7-BA2C4559D532}" type="datetimeFigureOut">
              <a:rPr lang="en-US" smtClean="0"/>
              <a:t>4/15/2022</a:t>
            </a:fld>
            <a:endParaRPr lang="en-US"/>
          </a:p>
        </p:txBody>
      </p:sp>
      <p:sp>
        <p:nvSpPr>
          <p:cNvPr id="3" name="フッター プレースホルダー 2"/>
          <p:cNvSpPr>
            <a:spLocks noGrp="1"/>
          </p:cNvSpPr>
          <p:nvPr>
            <p:ph type="ftr" sz="quarter" idx="11"/>
          </p:nvPr>
        </p:nvSpPr>
        <p:spPr/>
        <p:txBody>
          <a:bodyPr/>
          <a:lstStyle/>
          <a:p>
            <a:endParaRPr lang="en-US"/>
          </a:p>
        </p:txBody>
      </p:sp>
      <p:sp>
        <p:nvSpPr>
          <p:cNvPr id="4" name="スライド番号プレースホルダー 3"/>
          <p:cNvSpPr>
            <a:spLocks noGrp="1"/>
          </p:cNvSpPr>
          <p:nvPr>
            <p:ph type="sldNum" sz="quarter" idx="12"/>
          </p:nvPr>
        </p:nvSpPr>
        <p:spPr/>
        <p:txBody>
          <a:bodyPr/>
          <a:lstStyle/>
          <a:p>
            <a:fld id="{23F1F4A2-21A4-4DD9-AC49-E0C89894DD77}" type="slidenum">
              <a:rPr lang="en-US" smtClean="0"/>
              <a:t>‹#›</a:t>
            </a:fld>
            <a:endParaRPr lang="en-US"/>
          </a:p>
        </p:txBody>
      </p:sp>
    </p:spTree>
    <p:extLst>
      <p:ext uri="{BB962C8B-B14F-4D97-AF65-F5344CB8AC3E}">
        <p14:creationId xmlns:p14="http://schemas.microsoft.com/office/powerpoint/2010/main" val="2335392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p>
            <a:fld id="{9A6C587E-7212-49DD-ADA7-BA2C4559D532}" type="datetimeFigureOut">
              <a:rPr lang="en-US" smtClean="0"/>
              <a:t>4/15/2022</a:t>
            </a:fld>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23F1F4A2-21A4-4DD9-AC49-E0C89894DD77}" type="slidenum">
              <a:rPr lang="en-US" smtClean="0"/>
              <a:t>‹#›</a:t>
            </a:fld>
            <a:endParaRPr lang="en-US"/>
          </a:p>
        </p:txBody>
      </p:sp>
    </p:spTree>
    <p:extLst>
      <p:ext uri="{BB962C8B-B14F-4D97-AF65-F5344CB8AC3E}">
        <p14:creationId xmlns:p14="http://schemas.microsoft.com/office/powerpoint/2010/main" val="3975574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p>
            <a:fld id="{9A6C587E-7212-49DD-ADA7-BA2C4559D532}" type="datetimeFigureOut">
              <a:rPr lang="en-US" smtClean="0"/>
              <a:t>4/15/2022</a:t>
            </a:fld>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23F1F4A2-21A4-4DD9-AC49-E0C89894DD77}" type="slidenum">
              <a:rPr lang="en-US" smtClean="0"/>
              <a:t>‹#›</a:t>
            </a:fld>
            <a:endParaRPr lang="en-US"/>
          </a:p>
        </p:txBody>
      </p:sp>
    </p:spTree>
    <p:extLst>
      <p:ext uri="{BB962C8B-B14F-4D97-AF65-F5344CB8AC3E}">
        <p14:creationId xmlns:p14="http://schemas.microsoft.com/office/powerpoint/2010/main" val="3513586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6C587E-7212-49DD-ADA7-BA2C4559D532}" type="datetimeFigureOut">
              <a:rPr lang="en-US" smtClean="0"/>
              <a:t>4/15/2022</a:t>
            </a:fld>
            <a:endParaRPr 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F1F4A2-21A4-4DD9-AC49-E0C89894DD77}" type="slidenum">
              <a:rPr lang="en-US" smtClean="0"/>
              <a:t>‹#›</a:t>
            </a:fld>
            <a:endParaRPr lang="en-US"/>
          </a:p>
        </p:txBody>
      </p:sp>
    </p:spTree>
    <p:extLst>
      <p:ext uri="{BB962C8B-B14F-4D97-AF65-F5344CB8AC3E}">
        <p14:creationId xmlns:p14="http://schemas.microsoft.com/office/powerpoint/2010/main" val="20590624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customXml" Target="../ink/ink5.xml"/><Relationship Id="rId18" Type="http://schemas.openxmlformats.org/officeDocument/2006/relationships/image" Target="../media/image9.emf"/><Relationship Id="rId3" Type="http://schemas.openxmlformats.org/officeDocument/2006/relationships/package" Target="../embeddings/Microsoft_Excel_Worksheet2.xlsx"/><Relationship Id="rId21" Type="http://schemas.openxmlformats.org/officeDocument/2006/relationships/customXml" Target="../ink/ink9.xml"/><Relationship Id="rId7" Type="http://schemas.openxmlformats.org/officeDocument/2006/relationships/customXml" Target="../ink/ink2.xml"/><Relationship Id="rId12" Type="http://schemas.openxmlformats.org/officeDocument/2006/relationships/image" Target="../media/image6.emf"/><Relationship Id="rId17" Type="http://schemas.openxmlformats.org/officeDocument/2006/relationships/customXml" Target="../ink/ink7.xml"/><Relationship Id="rId2" Type="http://schemas.openxmlformats.org/officeDocument/2006/relationships/slideLayout" Target="../slideLayouts/slideLayout2.xml"/><Relationship Id="rId16" Type="http://schemas.openxmlformats.org/officeDocument/2006/relationships/image" Target="../media/image8.emf"/><Relationship Id="rId20" Type="http://schemas.openxmlformats.org/officeDocument/2006/relationships/image" Target="../media/image10.emf"/><Relationship Id="rId1" Type="http://schemas.openxmlformats.org/officeDocument/2006/relationships/vmlDrawing" Target="../drawings/vmlDrawing2.vml"/><Relationship Id="rId6" Type="http://schemas.openxmlformats.org/officeDocument/2006/relationships/image" Target="../media/image3.emf"/><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5.emf"/><Relationship Id="rId19" Type="http://schemas.openxmlformats.org/officeDocument/2006/relationships/customXml" Target="../ink/ink8.xml"/><Relationship Id="rId4" Type="http://schemas.openxmlformats.org/officeDocument/2006/relationships/image" Target="../media/image2.emf"/><Relationship Id="rId9" Type="http://schemas.openxmlformats.org/officeDocument/2006/relationships/customXml" Target="../ink/ink3.xml"/><Relationship Id="rId14" Type="http://schemas.openxmlformats.org/officeDocument/2006/relationships/image" Target="../media/image7.emf"/><Relationship Id="rId22" Type="http://schemas.openxmlformats.org/officeDocument/2006/relationships/image" Target="../media/image1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827584" y="476672"/>
            <a:ext cx="7416824" cy="5760640"/>
          </a:xfrm>
        </p:spPr>
        <p:txBody>
          <a:bodyPr>
            <a:normAutofit fontScale="62500" lnSpcReduction="20000"/>
          </a:bodyPr>
          <a:lstStyle/>
          <a:p>
            <a:endParaRPr lang="fr-FR" sz="2300" dirty="0">
              <a:latin typeface="+mn-ea"/>
            </a:endParaRPr>
          </a:p>
          <a:p>
            <a:r>
              <a:rPr lang="ja-JP" altLang="fr-FR" sz="2600" dirty="0" smtClean="0">
                <a:latin typeface="+mn-ea"/>
              </a:rPr>
              <a:t>日本アルジェリア協会講演（</a:t>
            </a:r>
            <a:r>
              <a:rPr lang="fr-FR" altLang="ja-JP" sz="2600" dirty="0" smtClean="0">
                <a:latin typeface="+mn-ea"/>
              </a:rPr>
              <a:t>2022/4/15</a:t>
            </a:r>
            <a:r>
              <a:rPr lang="ja-JP" altLang="fr-FR" sz="2600" dirty="0" smtClean="0">
                <a:latin typeface="+mn-ea"/>
              </a:rPr>
              <a:t>）</a:t>
            </a:r>
            <a:endParaRPr lang="fr-FR" altLang="ja-JP" sz="2600" dirty="0" smtClean="0">
              <a:latin typeface="+mn-ea"/>
            </a:endParaRPr>
          </a:p>
          <a:p>
            <a:r>
              <a:rPr lang="ja-JP" altLang="fr-FR" sz="4600" dirty="0" smtClean="0">
                <a:solidFill>
                  <a:srgbClr val="FF0000"/>
                </a:solidFill>
                <a:latin typeface="+mn-ea"/>
              </a:rPr>
              <a:t>アルジェリアの民主化体験とその挫折（</a:t>
            </a:r>
            <a:r>
              <a:rPr lang="fr-FR" altLang="ja-JP" sz="4600" dirty="0" smtClean="0">
                <a:solidFill>
                  <a:srgbClr val="FF0000"/>
                </a:solidFill>
                <a:latin typeface="+mn-ea"/>
              </a:rPr>
              <a:t>1988-1992</a:t>
            </a:r>
            <a:r>
              <a:rPr lang="ja-JP" altLang="fr-FR" sz="4600" dirty="0" smtClean="0">
                <a:solidFill>
                  <a:srgbClr val="FF0000"/>
                </a:solidFill>
                <a:latin typeface="+mn-ea"/>
              </a:rPr>
              <a:t>）</a:t>
            </a:r>
            <a:r>
              <a:rPr lang="fr-FR" altLang="ja-JP" sz="4600" dirty="0" smtClean="0">
                <a:solidFill>
                  <a:srgbClr val="FF0000"/>
                </a:solidFill>
                <a:latin typeface="+mn-ea"/>
              </a:rPr>
              <a:t>―10</a:t>
            </a:r>
            <a:r>
              <a:rPr lang="ja-JP" altLang="fr-FR" sz="4600" dirty="0" smtClean="0">
                <a:solidFill>
                  <a:srgbClr val="FF0000"/>
                </a:solidFill>
                <a:latin typeface="+mn-ea"/>
              </a:rPr>
              <a:t>月暴動、</a:t>
            </a:r>
            <a:r>
              <a:rPr lang="fr-FR" altLang="ja-JP" sz="4600" dirty="0" smtClean="0">
                <a:solidFill>
                  <a:srgbClr val="FF0000"/>
                </a:solidFill>
                <a:latin typeface="+mn-ea"/>
              </a:rPr>
              <a:t>FIS</a:t>
            </a:r>
            <a:r>
              <a:rPr lang="ja-JP" altLang="fr-FR" sz="4600" dirty="0" smtClean="0">
                <a:solidFill>
                  <a:srgbClr val="FF0000"/>
                </a:solidFill>
                <a:latin typeface="+mn-ea"/>
              </a:rPr>
              <a:t>の結成から内戦への道の再考－</a:t>
            </a:r>
            <a:endParaRPr lang="fr-FR" sz="4600" dirty="0">
              <a:solidFill>
                <a:srgbClr val="FF0000"/>
              </a:solidFill>
              <a:latin typeface="+mn-ea"/>
            </a:endParaRPr>
          </a:p>
          <a:p>
            <a:r>
              <a:rPr lang="fr-FR" sz="3600" dirty="0">
                <a:latin typeface="+mn-ea"/>
              </a:rPr>
              <a:t>                                                                                 </a:t>
            </a:r>
            <a:r>
              <a:rPr lang="ja-JP" altLang="fr-FR" sz="3600" dirty="0">
                <a:latin typeface="+mn-ea"/>
              </a:rPr>
              <a:t>　　　　　　　　　　　</a:t>
            </a:r>
            <a:r>
              <a:rPr lang="fr-FR" sz="3600" dirty="0">
                <a:latin typeface="+mn-ea"/>
              </a:rPr>
              <a:t>  </a:t>
            </a:r>
            <a:r>
              <a:rPr lang="ja-JP" altLang="fr-FR" sz="3600" dirty="0">
                <a:latin typeface="+mn-ea"/>
              </a:rPr>
              <a:t>私市</a:t>
            </a:r>
            <a:r>
              <a:rPr lang="ja-JP" altLang="fr-FR" sz="3600" dirty="0" smtClean="0">
                <a:latin typeface="+mn-ea"/>
              </a:rPr>
              <a:t>正年</a:t>
            </a:r>
            <a:endParaRPr lang="fr-FR" altLang="ja-JP" sz="3600" dirty="0" smtClean="0">
              <a:latin typeface="+mn-ea"/>
            </a:endParaRPr>
          </a:p>
          <a:p>
            <a:endParaRPr lang="fr-FR" altLang="ja-JP" sz="3600" dirty="0" smtClean="0">
              <a:latin typeface="+mn-ea"/>
            </a:endParaRPr>
          </a:p>
          <a:p>
            <a:endParaRPr lang="fr-FR" altLang="ja-JP" sz="3600" dirty="0" smtClean="0">
              <a:latin typeface="+mn-ea"/>
            </a:endParaRPr>
          </a:p>
          <a:p>
            <a:endParaRPr lang="fr-FR" sz="1600" dirty="0">
              <a:latin typeface="+mn-ea"/>
            </a:endParaRPr>
          </a:p>
          <a:p>
            <a:pPr algn="l"/>
            <a:r>
              <a:rPr lang="ja-JP" altLang="fr-FR" b="1" dirty="0">
                <a:latin typeface="+mn-ea"/>
              </a:rPr>
              <a:t>はじめに</a:t>
            </a:r>
            <a:endParaRPr lang="fr-FR" altLang="ja-JP" b="1" dirty="0" smtClean="0">
              <a:latin typeface="+mn-ea"/>
            </a:endParaRPr>
          </a:p>
          <a:p>
            <a:pPr algn="l"/>
            <a:r>
              <a:rPr lang="ja-JP" altLang="fr-FR" b="1" dirty="0" smtClean="0">
                <a:latin typeface="+mn-ea"/>
              </a:rPr>
              <a:t>二つ</a:t>
            </a:r>
            <a:r>
              <a:rPr lang="ja-JP" altLang="en-US" b="1" dirty="0" smtClean="0">
                <a:latin typeface="+mn-ea"/>
              </a:rPr>
              <a:t>の</a:t>
            </a:r>
            <a:r>
              <a:rPr lang="ja-JP" altLang="en-US" b="1" dirty="0">
                <a:latin typeface="+mn-ea"/>
              </a:rPr>
              <a:t>ポイント</a:t>
            </a:r>
            <a:endParaRPr lang="en-US" b="1" dirty="0">
              <a:latin typeface="+mn-ea"/>
            </a:endParaRPr>
          </a:p>
          <a:p>
            <a:pPr algn="l"/>
            <a:r>
              <a:rPr lang="ja-JP" altLang="en-US" sz="3600" b="1" dirty="0">
                <a:latin typeface="+mn-ea"/>
              </a:rPr>
              <a:t>（１</a:t>
            </a:r>
            <a:r>
              <a:rPr lang="ja-JP" altLang="en-US" sz="3600" b="1" dirty="0" smtClean="0">
                <a:latin typeface="+mn-ea"/>
              </a:rPr>
              <a:t>）アルジェリアの</a:t>
            </a:r>
            <a:r>
              <a:rPr lang="ja-JP" altLang="fr-FR" sz="3600" b="1" dirty="0" smtClean="0">
                <a:latin typeface="+mn-ea"/>
              </a:rPr>
              <a:t>民主化は、なぜ、どのようにして始まり、挫折したのか？そのプロセスの再検討。</a:t>
            </a:r>
            <a:endParaRPr lang="fr-FR" altLang="ja-JP" sz="3600" b="1" dirty="0" smtClean="0">
              <a:latin typeface="+mn-ea"/>
            </a:endParaRPr>
          </a:p>
          <a:p>
            <a:pPr algn="l"/>
            <a:r>
              <a:rPr lang="ja-JP" altLang="fr-FR" sz="3600" b="1" dirty="0" smtClean="0">
                <a:latin typeface="+mn-ea"/>
              </a:rPr>
              <a:t>（２）民主化体験とその挫折が、その後のアルジェリア政治に与えた影響は何か？　軍による政治的自由の統制と</a:t>
            </a:r>
            <a:r>
              <a:rPr lang="ja-JP" altLang="en-US" sz="3600" b="1" dirty="0" smtClean="0">
                <a:latin typeface="+mn-ea"/>
              </a:rPr>
              <a:t>政治的</a:t>
            </a:r>
            <a:r>
              <a:rPr lang="ja-JP" altLang="en-US" sz="3600" b="1" dirty="0">
                <a:latin typeface="+mn-ea"/>
              </a:rPr>
              <a:t>意思決定</a:t>
            </a:r>
            <a:r>
              <a:rPr lang="ja-JP" altLang="en-US" sz="3600" b="1" dirty="0" smtClean="0">
                <a:latin typeface="+mn-ea"/>
              </a:rPr>
              <a:t>システム</a:t>
            </a:r>
            <a:r>
              <a:rPr lang="ja-JP" altLang="fr-FR" sz="3600" b="1" dirty="0" smtClean="0">
                <a:latin typeface="+mn-ea"/>
              </a:rPr>
              <a:t>の検討。</a:t>
            </a:r>
            <a:endParaRPr lang="en-US" sz="3600" b="1" dirty="0">
              <a:latin typeface="+mn-ea"/>
            </a:endParaRPr>
          </a:p>
        </p:txBody>
      </p:sp>
    </p:spTree>
    <p:extLst>
      <p:ext uri="{BB962C8B-B14F-4D97-AF65-F5344CB8AC3E}">
        <p14:creationId xmlns:p14="http://schemas.microsoft.com/office/powerpoint/2010/main" val="694340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548680"/>
            <a:ext cx="8229600" cy="5577483"/>
          </a:xfrm>
        </p:spPr>
        <p:txBody>
          <a:bodyPr>
            <a:normAutofit fontScale="77500" lnSpcReduction="20000"/>
          </a:bodyPr>
          <a:lstStyle/>
          <a:p>
            <a:pPr marL="0" indent="0">
              <a:buNone/>
            </a:pPr>
            <a:r>
              <a:rPr lang="ja-JP" altLang="fr-FR" dirty="0" smtClean="0"/>
              <a:t>５．</a:t>
            </a:r>
            <a:r>
              <a:rPr lang="ja-JP" altLang="fr-FR" dirty="0" smtClean="0">
                <a:solidFill>
                  <a:srgbClr val="FF0000"/>
                </a:solidFill>
              </a:rPr>
              <a:t>ＦＩＳ</a:t>
            </a:r>
            <a:r>
              <a:rPr lang="ja-JP" altLang="fr-FR" dirty="0">
                <a:solidFill>
                  <a:srgbClr val="FF0000"/>
                </a:solidFill>
              </a:rPr>
              <a:t>（イスラーム救済戦線）の</a:t>
            </a:r>
            <a:r>
              <a:rPr lang="ja-JP" altLang="fr-FR" dirty="0" smtClean="0">
                <a:solidFill>
                  <a:srgbClr val="FF0000"/>
                </a:solidFill>
              </a:rPr>
              <a:t>結成</a:t>
            </a:r>
            <a:endParaRPr lang="fr-FR" altLang="ja-JP" dirty="0" smtClean="0">
              <a:solidFill>
                <a:srgbClr val="FF0000"/>
              </a:solidFill>
            </a:endParaRPr>
          </a:p>
          <a:p>
            <a:pPr marL="0" indent="0">
              <a:buNone/>
            </a:pPr>
            <a:r>
              <a:rPr lang="ja-JP" altLang="fr-FR" dirty="0"/>
              <a:t>・</a:t>
            </a:r>
            <a:r>
              <a:rPr lang="fr-FR" u="sng" dirty="0" smtClean="0"/>
              <a:t>1989</a:t>
            </a:r>
            <a:r>
              <a:rPr lang="ja-JP" altLang="fr-FR" u="sng" dirty="0"/>
              <a:t>年</a:t>
            </a:r>
            <a:r>
              <a:rPr lang="fr-FR" u="sng" dirty="0"/>
              <a:t>9</a:t>
            </a:r>
            <a:r>
              <a:rPr lang="ja-JP" altLang="fr-FR" u="sng" dirty="0"/>
              <a:t>月</a:t>
            </a:r>
            <a:r>
              <a:rPr lang="fr-FR" u="sng" dirty="0"/>
              <a:t>6</a:t>
            </a:r>
            <a:r>
              <a:rPr lang="ja-JP" altLang="fr-FR" u="sng" dirty="0"/>
              <a:t>日</a:t>
            </a:r>
            <a:r>
              <a:rPr lang="ja-JP" altLang="fr-FR" dirty="0" smtClean="0"/>
              <a:t>、とく</a:t>
            </a:r>
            <a:r>
              <a:rPr lang="ja-JP" altLang="fr-FR" dirty="0"/>
              <a:t>に問題なく受理</a:t>
            </a:r>
            <a:r>
              <a:rPr lang="ja-JP" altLang="fr-FR" dirty="0" smtClean="0"/>
              <a:t>。</a:t>
            </a:r>
            <a:endParaRPr lang="fr-FR" altLang="ja-JP" dirty="0" smtClean="0"/>
          </a:p>
          <a:p>
            <a:pPr marL="0" indent="0">
              <a:buNone/>
            </a:pPr>
            <a:r>
              <a:rPr lang="ja-JP" altLang="fr-FR" dirty="0" smtClean="0"/>
              <a:t>結社法</a:t>
            </a:r>
            <a:r>
              <a:rPr lang="ja-JP" altLang="fr-FR" dirty="0"/>
              <a:t>第</a:t>
            </a:r>
            <a:r>
              <a:rPr lang="fr-FR" dirty="0"/>
              <a:t>5</a:t>
            </a:r>
            <a:r>
              <a:rPr lang="ja-JP" altLang="fr-FR" dirty="0"/>
              <a:t>条の、「もっぱら宗教を基盤とする結社を禁じる」という規定があるので、受理されるかどうか</a:t>
            </a:r>
            <a:r>
              <a:rPr lang="ja-JP" altLang="fr-FR" dirty="0" smtClean="0"/>
              <a:t>懐疑的な見方も</a:t>
            </a:r>
            <a:r>
              <a:rPr lang="ja-JP" altLang="fr-FR" dirty="0" smtClean="0"/>
              <a:t>あった</a:t>
            </a:r>
            <a:r>
              <a:rPr lang="ja-JP" altLang="fr-FR" dirty="0"/>
              <a:t>。</a:t>
            </a:r>
            <a:endParaRPr lang="fr-FR" altLang="ja-JP" dirty="0" smtClean="0"/>
          </a:p>
          <a:p>
            <a:pPr marL="0" indent="0">
              <a:buNone/>
            </a:pPr>
            <a:r>
              <a:rPr lang="ja-JP" altLang="fr-FR" dirty="0" smtClean="0"/>
              <a:t>・政党活動の素人であり、党規約の作成から党の運営と運動はまごついたが、</a:t>
            </a:r>
            <a:r>
              <a:rPr lang="ja-JP" altLang="fr-FR" dirty="0" smtClean="0">
                <a:solidFill>
                  <a:srgbClr val="FF0000"/>
                </a:solidFill>
              </a:rPr>
              <a:t>宗教活動と政治活動を一体化</a:t>
            </a:r>
            <a:r>
              <a:rPr lang="ja-JP" altLang="fr-FR" dirty="0" smtClean="0"/>
              <a:t>することで成功。</a:t>
            </a:r>
            <a:endParaRPr lang="fr-FR" altLang="ja-JP" dirty="0" smtClean="0"/>
          </a:p>
          <a:p>
            <a:pPr marL="0" indent="0">
              <a:buNone/>
            </a:pPr>
            <a:r>
              <a:rPr lang="ja-JP" altLang="fr-FR" dirty="0">
                <a:solidFill>
                  <a:srgbClr val="FF0000"/>
                </a:solidFill>
              </a:rPr>
              <a:t>大衆的支持と動員力の点で図抜けていた。</a:t>
            </a:r>
            <a:endParaRPr lang="fr-FR" altLang="ja-JP" dirty="0">
              <a:solidFill>
                <a:srgbClr val="FF0000"/>
              </a:solidFill>
            </a:endParaRPr>
          </a:p>
          <a:p>
            <a:pPr marL="0" indent="0">
              <a:buNone/>
            </a:pPr>
            <a:endParaRPr lang="fr-FR" altLang="ja-JP" dirty="0" smtClean="0">
              <a:solidFill>
                <a:srgbClr val="FF0000"/>
              </a:solidFill>
            </a:endParaRPr>
          </a:p>
          <a:p>
            <a:pPr marL="0" indent="0">
              <a:buNone/>
            </a:pPr>
            <a:r>
              <a:rPr lang="ja-JP" altLang="fr-FR" dirty="0"/>
              <a:t>（１</a:t>
            </a:r>
            <a:r>
              <a:rPr lang="ja-JP" altLang="fr-FR" dirty="0" smtClean="0"/>
              <a:t>）</a:t>
            </a:r>
            <a:r>
              <a:rPr lang="ja-JP" altLang="fr-FR" dirty="0"/>
              <a:t> </a:t>
            </a:r>
            <a:r>
              <a:rPr lang="ja-JP" altLang="fr-FR" dirty="0" smtClean="0"/>
              <a:t>慈善的</a:t>
            </a:r>
            <a:r>
              <a:rPr lang="ja-JP" altLang="fr-FR" dirty="0"/>
              <a:t>・</a:t>
            </a:r>
            <a:r>
              <a:rPr lang="ja-JP" altLang="fr-FR" dirty="0" smtClean="0"/>
              <a:t>宗教的活動の広がり</a:t>
            </a:r>
            <a:endParaRPr lang="fr-FR" altLang="ja-JP" dirty="0"/>
          </a:p>
          <a:p>
            <a:pPr marL="0" indent="0">
              <a:buNone/>
            </a:pPr>
            <a:r>
              <a:rPr lang="ja-JP" altLang="fr-FR" dirty="0" smtClean="0"/>
              <a:t>①</a:t>
            </a:r>
            <a:r>
              <a:rPr lang="ja-JP" altLang="fr-FR" dirty="0"/>
              <a:t>第一は、全国レベルでの救援、社会連帯活動。・・・</a:t>
            </a:r>
            <a:r>
              <a:rPr lang="fr-FR" dirty="0"/>
              <a:t>1989</a:t>
            </a:r>
            <a:r>
              <a:rPr lang="ja-JP" altLang="fr-FR" dirty="0"/>
              <a:t>年</a:t>
            </a:r>
            <a:r>
              <a:rPr lang="fr-FR" dirty="0"/>
              <a:t>10</a:t>
            </a:r>
            <a:r>
              <a:rPr lang="ja-JP" altLang="fr-FR" dirty="0"/>
              <a:t>月</a:t>
            </a:r>
            <a:r>
              <a:rPr lang="fr-FR" dirty="0"/>
              <a:t>29</a:t>
            </a:r>
            <a:r>
              <a:rPr lang="ja-JP" altLang="fr-FR" dirty="0"/>
              <a:t>日の</a:t>
            </a:r>
            <a:r>
              <a:rPr lang="fr-FR" dirty="0"/>
              <a:t>Tipaza</a:t>
            </a:r>
            <a:r>
              <a:rPr lang="ja-JP" altLang="fr-FR" dirty="0"/>
              <a:t>の地震や</a:t>
            </a:r>
            <a:r>
              <a:rPr lang="fr-FR" dirty="0"/>
              <a:t>1990</a:t>
            </a:r>
            <a:r>
              <a:rPr lang="ja-JP" altLang="fr-FR" dirty="0"/>
              <a:t>年の南部における洪水では、被害者に、テント、衣類、食料品、薬などを集め、輸送し、配布した。</a:t>
            </a:r>
            <a:endParaRPr lang="fr-FR" dirty="0"/>
          </a:p>
          <a:p>
            <a:pPr marL="0" indent="0">
              <a:buNone/>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1757862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404664"/>
            <a:ext cx="8229600" cy="5616624"/>
          </a:xfrm>
        </p:spPr>
        <p:txBody>
          <a:bodyPr>
            <a:normAutofit fontScale="70000" lnSpcReduction="20000"/>
          </a:bodyPr>
          <a:lstStyle/>
          <a:p>
            <a:pPr marL="0" indent="0">
              <a:buNone/>
            </a:pPr>
            <a:r>
              <a:rPr lang="ja-JP" altLang="fr-FR" dirty="0"/>
              <a:t>②第二は、地方レベルでの日常的な慈善活動の監督</a:t>
            </a:r>
            <a:r>
              <a:rPr lang="ja-JP" altLang="fr-FR" dirty="0" smtClean="0"/>
              <a:t>。</a:t>
            </a:r>
            <a:endParaRPr lang="fr-FR" altLang="ja-JP" dirty="0" smtClean="0"/>
          </a:p>
          <a:p>
            <a:pPr marL="0" indent="0">
              <a:buNone/>
            </a:pPr>
            <a:r>
              <a:rPr lang="ja-JP" altLang="fr-FR" dirty="0" smtClean="0"/>
              <a:t>・</a:t>
            </a:r>
            <a:r>
              <a:rPr lang="ja-JP" altLang="fr-FR" dirty="0"/>
              <a:t>・・薬を集め、一種の薬局を開設して困窮者に配布。社会委員会の下部委員会を組織し、仕事を欲する若者たちに助言を与える。町の清掃活動。食料品を集め、それを</a:t>
            </a:r>
            <a:r>
              <a:rPr lang="fr-FR" altLang="ja-JP" dirty="0"/>
              <a:t>《</a:t>
            </a:r>
            <a:r>
              <a:rPr lang="fr-FR" dirty="0" err="1"/>
              <a:t>Rahma</a:t>
            </a:r>
            <a:r>
              <a:rPr lang="ja-JP" altLang="fr-FR" dirty="0"/>
              <a:t>の市場</a:t>
            </a:r>
            <a:r>
              <a:rPr lang="fr-FR" altLang="ja-JP" dirty="0"/>
              <a:t>》</a:t>
            </a:r>
            <a:r>
              <a:rPr lang="ja-JP" altLang="fr-FR" dirty="0"/>
              <a:t>で安く販売</a:t>
            </a:r>
            <a:r>
              <a:rPr lang="ja-JP" altLang="fr-FR" dirty="0" smtClean="0"/>
              <a:t>。</a:t>
            </a:r>
            <a:endParaRPr lang="fr-FR" altLang="ja-JP" dirty="0" smtClean="0"/>
          </a:p>
          <a:p>
            <a:pPr marL="0" indent="0">
              <a:buNone/>
            </a:pPr>
            <a:endParaRPr lang="fr-FR" altLang="ja-JP" dirty="0" smtClean="0"/>
          </a:p>
          <a:p>
            <a:pPr marL="0" indent="0">
              <a:buNone/>
            </a:pPr>
            <a:r>
              <a:rPr lang="ja-JP" altLang="fr-FR" dirty="0"/>
              <a:t>（２）</a:t>
            </a:r>
            <a:r>
              <a:rPr lang="ja-JP" altLang="fr-FR" dirty="0" smtClean="0">
                <a:solidFill>
                  <a:srgbClr val="FF0000"/>
                </a:solidFill>
              </a:rPr>
              <a:t>宗教的活動と政党活動の接続</a:t>
            </a:r>
            <a:endParaRPr lang="fr-FR" dirty="0">
              <a:solidFill>
                <a:srgbClr val="FF0000"/>
              </a:solidFill>
            </a:endParaRPr>
          </a:p>
          <a:p>
            <a:pPr marL="0" indent="0">
              <a:buNone/>
            </a:pPr>
            <a:r>
              <a:rPr lang="ja-JP" altLang="fr-FR" dirty="0"/>
              <a:t>・</a:t>
            </a:r>
            <a:r>
              <a:rPr lang="fr-FR" dirty="0" smtClean="0"/>
              <a:t>FIS</a:t>
            </a:r>
            <a:r>
              <a:rPr lang="ja-JP" altLang="fr-FR" dirty="0"/>
              <a:t>は、</a:t>
            </a:r>
            <a:r>
              <a:rPr lang="ja-JP" altLang="fr-FR" dirty="0" smtClean="0"/>
              <a:t>宗教的活動を</a:t>
            </a:r>
            <a:r>
              <a:rPr lang="ja-JP" altLang="fr-FR" dirty="0"/>
              <a:t>政治的に組織化した唯一の政治組織。</a:t>
            </a:r>
            <a:endParaRPr lang="fr-FR" dirty="0"/>
          </a:p>
          <a:p>
            <a:pPr marL="0" indent="0">
              <a:buNone/>
            </a:pPr>
            <a:r>
              <a:rPr lang="ja-JP" altLang="fr-FR" dirty="0"/>
              <a:t>・基本的に財源は、会費ではなく、</a:t>
            </a:r>
            <a:r>
              <a:rPr lang="ja-JP" altLang="fr-FR" dirty="0">
                <a:solidFill>
                  <a:srgbClr val="FF0000"/>
                </a:solidFill>
              </a:rPr>
              <a:t>ザカート</a:t>
            </a:r>
            <a:r>
              <a:rPr lang="ja-JP" altLang="fr-FR" dirty="0"/>
              <a:t>という名の施し</a:t>
            </a:r>
            <a:r>
              <a:rPr lang="ja-JP" altLang="fr-FR" dirty="0" smtClean="0"/>
              <a:t>。</a:t>
            </a:r>
            <a:endParaRPr lang="fr-FR" altLang="ja-JP" dirty="0" smtClean="0"/>
          </a:p>
          <a:p>
            <a:pPr marL="0" indent="0">
              <a:buNone/>
            </a:pPr>
            <a:endParaRPr lang="fr-FR" altLang="ja-JP" dirty="0" smtClean="0"/>
          </a:p>
          <a:p>
            <a:pPr marL="0" indent="0">
              <a:buNone/>
            </a:pPr>
            <a:r>
              <a:rPr lang="ja-JP" altLang="fr-FR" dirty="0" smtClean="0"/>
              <a:t>６．複数</a:t>
            </a:r>
            <a:r>
              <a:rPr lang="ja-JP" altLang="fr-FR" dirty="0"/>
              <a:t>政党制による最初の選挙の</a:t>
            </a:r>
            <a:r>
              <a:rPr lang="ja-JP" altLang="fr-FR" dirty="0" smtClean="0"/>
              <a:t>実施</a:t>
            </a:r>
            <a:endParaRPr lang="fr-FR" altLang="ja-JP" dirty="0" smtClean="0"/>
          </a:p>
          <a:p>
            <a:pPr marL="0" indent="0">
              <a:buNone/>
            </a:pPr>
            <a:r>
              <a:rPr lang="ja-JP" altLang="fr-FR" dirty="0" smtClean="0">
                <a:solidFill>
                  <a:srgbClr val="FF0000"/>
                </a:solidFill>
              </a:rPr>
              <a:t>・</a:t>
            </a:r>
            <a:r>
              <a:rPr lang="fr-FR" dirty="0" smtClean="0">
                <a:solidFill>
                  <a:srgbClr val="FF0000"/>
                </a:solidFill>
              </a:rPr>
              <a:t>1990</a:t>
            </a:r>
            <a:r>
              <a:rPr lang="ja-JP" altLang="fr-FR" dirty="0">
                <a:solidFill>
                  <a:srgbClr val="FF0000"/>
                </a:solidFill>
              </a:rPr>
              <a:t>年</a:t>
            </a:r>
            <a:r>
              <a:rPr lang="fr-FR" dirty="0">
                <a:solidFill>
                  <a:srgbClr val="FF0000"/>
                </a:solidFill>
              </a:rPr>
              <a:t>6</a:t>
            </a:r>
            <a:r>
              <a:rPr lang="ja-JP" altLang="fr-FR" dirty="0">
                <a:solidFill>
                  <a:srgbClr val="FF0000"/>
                </a:solidFill>
              </a:rPr>
              <a:t>月</a:t>
            </a:r>
            <a:r>
              <a:rPr lang="fr-FR" dirty="0">
                <a:solidFill>
                  <a:srgbClr val="FF0000"/>
                </a:solidFill>
              </a:rPr>
              <a:t>12</a:t>
            </a:r>
            <a:r>
              <a:rPr lang="ja-JP" altLang="fr-FR" dirty="0" smtClean="0">
                <a:solidFill>
                  <a:srgbClr val="FF0000"/>
                </a:solidFill>
              </a:rPr>
              <a:t>日</a:t>
            </a:r>
            <a:r>
              <a:rPr lang="ja-JP" altLang="fr-FR" dirty="0" smtClean="0"/>
              <a:t>、市町村議会、県議会選挙。</a:t>
            </a:r>
            <a:endParaRPr lang="fr-FR" altLang="ja-JP" dirty="0" smtClean="0"/>
          </a:p>
          <a:p>
            <a:pPr marL="0" indent="0">
              <a:buNone/>
            </a:pPr>
            <a:r>
              <a:rPr lang="fr-FR" altLang="ja-JP" dirty="0" smtClean="0"/>
              <a:t>FIS, FLN, RCD</a:t>
            </a:r>
            <a:r>
              <a:rPr lang="ja-JP" altLang="fr-FR" dirty="0" smtClean="0"/>
              <a:t>（文化と民主主義のための連合）</a:t>
            </a:r>
            <a:r>
              <a:rPr lang="ja-JP" altLang="fr-FR" dirty="0"/>
              <a:t>な</a:t>
            </a:r>
            <a:r>
              <a:rPr lang="ja-JP" altLang="fr-FR" dirty="0" smtClean="0"/>
              <a:t>ど</a:t>
            </a:r>
            <a:r>
              <a:rPr lang="fr-FR" altLang="ja-JP" dirty="0" smtClean="0"/>
              <a:t>12</a:t>
            </a:r>
            <a:r>
              <a:rPr lang="ja-JP" altLang="fr-FR" dirty="0" smtClean="0"/>
              <a:t>政党が参加</a:t>
            </a:r>
            <a:r>
              <a:rPr lang="ja-JP" altLang="fr-FR" dirty="0" smtClean="0"/>
              <a:t>。</a:t>
            </a:r>
            <a:endParaRPr lang="fr-FR" altLang="ja-JP" dirty="0" smtClean="0"/>
          </a:p>
          <a:p>
            <a:pPr marL="0" indent="0">
              <a:buNone/>
            </a:pPr>
            <a:r>
              <a:rPr lang="ja-JP" altLang="fr-FR" dirty="0"/>
              <a:t>・</a:t>
            </a:r>
            <a:r>
              <a:rPr lang="fr-FR" altLang="ja-JP" dirty="0"/>
              <a:t>1539</a:t>
            </a:r>
            <a:r>
              <a:rPr lang="ja-JP" altLang="fr-FR" dirty="0"/>
              <a:t>市町村のうち、</a:t>
            </a:r>
            <a:r>
              <a:rPr lang="fr-FR" altLang="ja-JP" dirty="0"/>
              <a:t>FIS</a:t>
            </a:r>
            <a:r>
              <a:rPr lang="ja-JP" altLang="fr-FR" dirty="0"/>
              <a:t>は、</a:t>
            </a:r>
            <a:r>
              <a:rPr lang="fr-FR" altLang="ja-JP" dirty="0"/>
              <a:t>853</a:t>
            </a:r>
            <a:r>
              <a:rPr lang="ja-JP" altLang="fr-FR" dirty="0"/>
              <a:t>市町村で多数派</a:t>
            </a:r>
            <a:r>
              <a:rPr lang="ja-JP" altLang="fr-FR" dirty="0" smtClean="0"/>
              <a:t>。</a:t>
            </a:r>
            <a:endParaRPr lang="fr-FR" altLang="ja-JP" dirty="0" smtClean="0"/>
          </a:p>
          <a:p>
            <a:pPr marL="0" indent="0">
              <a:buNone/>
            </a:pPr>
            <a:r>
              <a:rPr lang="ja-JP" altLang="fr-FR" dirty="0" smtClean="0"/>
              <a:t>・</a:t>
            </a:r>
            <a:r>
              <a:rPr lang="fr-FR" altLang="ja-JP" dirty="0" smtClean="0"/>
              <a:t>FIS</a:t>
            </a:r>
            <a:r>
              <a:rPr lang="ja-JP" altLang="fr-FR" dirty="0" smtClean="0"/>
              <a:t>の圧勝は驚きであったが、静かに市町村議会の政権交代</a:t>
            </a:r>
            <a:r>
              <a:rPr lang="ja-JP" altLang="fr-FR" dirty="0" smtClean="0"/>
              <a:t>。</a:t>
            </a:r>
            <a:endParaRPr lang="fr-FR" altLang="ja-JP" dirty="0" smtClean="0"/>
          </a:p>
          <a:p>
            <a:pPr marL="0" indent="0">
              <a:buNone/>
            </a:pPr>
            <a:endParaRPr lang="fr-FR" altLang="ja-JP" dirty="0" smtClean="0"/>
          </a:p>
          <a:p>
            <a:pPr marL="0" indent="0">
              <a:buNone/>
            </a:pPr>
            <a:endParaRPr lang="fr-FR" dirty="0"/>
          </a:p>
        </p:txBody>
      </p:sp>
    </p:spTree>
    <p:extLst>
      <p:ext uri="{BB962C8B-B14F-4D97-AF65-F5344CB8AC3E}">
        <p14:creationId xmlns:p14="http://schemas.microsoft.com/office/powerpoint/2010/main" val="67552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noChangeAspect="1"/>
          </p:cNvGraphicFramePr>
          <p:nvPr>
            <p:ph idx="1"/>
            <p:extLst>
              <p:ext uri="{D42A27DB-BD31-4B8C-83A1-F6EECF244321}">
                <p14:modId xmlns:p14="http://schemas.microsoft.com/office/powerpoint/2010/main" val="3451058584"/>
              </p:ext>
            </p:extLst>
          </p:nvPr>
        </p:nvGraphicFramePr>
        <p:xfrm>
          <a:off x="395536" y="404664"/>
          <a:ext cx="8229600" cy="5454799"/>
        </p:xfrm>
        <a:graphic>
          <a:graphicData uri="http://schemas.openxmlformats.org/presentationml/2006/ole">
            <mc:AlternateContent xmlns:mc="http://schemas.openxmlformats.org/markup-compatibility/2006">
              <mc:Choice xmlns:v="urn:schemas-microsoft-com:vml" Requires="v">
                <p:oleObj spid="_x0000_s5203" name="Worksheet" r:id="rId3" imgW="7086504" imgH="3438632" progId="Excel.Sheet.12">
                  <p:embed/>
                </p:oleObj>
              </mc:Choice>
              <mc:Fallback>
                <p:oleObj name="Worksheet" r:id="rId3" imgW="7086504" imgH="3438632" progId="Excel.Sheet.12">
                  <p:embed/>
                  <p:pic>
                    <p:nvPicPr>
                      <p:cNvPr id="0" name=""/>
                      <p:cNvPicPr/>
                      <p:nvPr/>
                    </p:nvPicPr>
                    <p:blipFill>
                      <a:blip r:embed="rId4"/>
                      <a:stretch>
                        <a:fillRect/>
                      </a:stretch>
                    </p:blipFill>
                    <p:spPr>
                      <a:xfrm>
                        <a:off x="395536" y="404664"/>
                        <a:ext cx="8229600" cy="5454799"/>
                      </a:xfrm>
                      <a:prstGeom prst="rect">
                        <a:avLst/>
                      </a:prstGeom>
                    </p:spPr>
                  </p:pic>
                </p:oleObj>
              </mc:Fallback>
            </mc:AlternateContent>
          </a:graphicData>
        </a:graphic>
      </p:graphicFrame>
    </p:spTree>
    <p:extLst>
      <p:ext uri="{BB962C8B-B14F-4D97-AF65-F5344CB8AC3E}">
        <p14:creationId xmlns:p14="http://schemas.microsoft.com/office/powerpoint/2010/main" val="2036747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548680"/>
            <a:ext cx="8229600" cy="5577483"/>
          </a:xfrm>
        </p:spPr>
        <p:txBody>
          <a:bodyPr>
            <a:normAutofit lnSpcReduction="10000"/>
          </a:bodyPr>
          <a:lstStyle/>
          <a:p>
            <a:pPr marL="0" indent="0">
              <a:buNone/>
            </a:pPr>
            <a:r>
              <a:rPr lang="ja-JP" altLang="fr-FR" sz="2400" dirty="0" smtClean="0"/>
              <a:t>７．地方選挙から国政選挙までの混乱と対立</a:t>
            </a:r>
            <a:endParaRPr lang="fr-FR" altLang="ja-JP" sz="2400" dirty="0" smtClean="0"/>
          </a:p>
          <a:p>
            <a:pPr marL="0" indent="0">
              <a:buNone/>
            </a:pPr>
            <a:r>
              <a:rPr lang="ja-JP" altLang="fr-FR" sz="2400" dirty="0" smtClean="0"/>
              <a:t>（</a:t>
            </a:r>
            <a:r>
              <a:rPr lang="ja-JP" altLang="fr-FR" sz="2400" dirty="0"/>
              <a:t>１</a:t>
            </a:r>
            <a:r>
              <a:rPr lang="ja-JP" altLang="fr-FR" sz="2400" dirty="0" smtClean="0"/>
              <a:t>）地方行政の在り方をめぐる論争</a:t>
            </a:r>
            <a:endParaRPr lang="fr-FR" altLang="ja-JP" sz="2400" dirty="0" smtClean="0"/>
          </a:p>
          <a:p>
            <a:pPr marL="0" indent="0">
              <a:buNone/>
            </a:pPr>
            <a:r>
              <a:rPr lang="ja-JP" altLang="fr-FR" sz="2400" dirty="0"/>
              <a:t>シャリーア</a:t>
            </a:r>
            <a:r>
              <a:rPr lang="ja-JP" altLang="fr-FR" sz="2400" dirty="0" smtClean="0"/>
              <a:t>に基づく行政、海岸でのショートパンツ禁止、ライ音楽の禁止、男女共学の規制ほか。</a:t>
            </a:r>
            <a:endParaRPr lang="fr-FR" altLang="ja-JP" sz="2400" dirty="0" smtClean="0"/>
          </a:p>
          <a:p>
            <a:pPr marL="0" indent="0">
              <a:buNone/>
            </a:pPr>
            <a:r>
              <a:rPr lang="ja-JP" altLang="fr-FR" sz="2400" dirty="0"/>
              <a:t>（２</a:t>
            </a:r>
            <a:r>
              <a:rPr lang="ja-JP" altLang="fr-FR" sz="2400" dirty="0" smtClean="0"/>
              <a:t>）国家の方針に従わない地方</a:t>
            </a:r>
            <a:endParaRPr lang="fr-FR" altLang="ja-JP" sz="2400" dirty="0" smtClean="0"/>
          </a:p>
          <a:p>
            <a:pPr marL="0" indent="0">
              <a:buNone/>
            </a:pPr>
            <a:r>
              <a:rPr lang="ja-JP" altLang="fr-FR" sz="2400" dirty="0"/>
              <a:t>内務</a:t>
            </a:r>
            <a:r>
              <a:rPr lang="ja-JP" altLang="fr-FR" sz="2400" dirty="0" smtClean="0"/>
              <a:t>大臣の地方行政セミナーを無視。庁舎の玄関</a:t>
            </a:r>
            <a:r>
              <a:rPr lang="ja-JP" altLang="fr-FR" sz="2400" dirty="0" smtClean="0"/>
              <a:t>の看板</a:t>
            </a:r>
            <a:r>
              <a:rPr lang="fr-FR" altLang="ja-JP" sz="2400" dirty="0" smtClean="0"/>
              <a:t>《</a:t>
            </a:r>
            <a:r>
              <a:rPr lang="ja-JP" altLang="fr-FR" sz="2400" dirty="0" smtClean="0"/>
              <a:t>人民による、人民のための</a:t>
            </a:r>
            <a:r>
              <a:rPr lang="fr-FR" altLang="ja-JP" sz="2400" dirty="0" smtClean="0"/>
              <a:t>》</a:t>
            </a:r>
            <a:r>
              <a:rPr lang="ja-JP" altLang="fr-FR" sz="2400" dirty="0" smtClean="0"/>
              <a:t>を、</a:t>
            </a:r>
            <a:r>
              <a:rPr lang="fr-FR" altLang="ja-JP" sz="2400" dirty="0" smtClean="0">
                <a:solidFill>
                  <a:srgbClr val="FF0000"/>
                </a:solidFill>
              </a:rPr>
              <a:t>《</a:t>
            </a:r>
            <a:r>
              <a:rPr lang="ja-JP" altLang="fr-FR" sz="2400" dirty="0" smtClean="0">
                <a:solidFill>
                  <a:srgbClr val="FF0000"/>
                </a:solidFill>
              </a:rPr>
              <a:t>イスラーム・コミューン</a:t>
            </a:r>
            <a:r>
              <a:rPr lang="fr-FR" altLang="ja-JP" sz="2400" dirty="0" smtClean="0">
                <a:solidFill>
                  <a:srgbClr val="FF0000"/>
                </a:solidFill>
              </a:rPr>
              <a:t>》</a:t>
            </a:r>
            <a:r>
              <a:rPr lang="ja-JP" altLang="fr-FR" sz="2400" dirty="0"/>
              <a:t>に</a:t>
            </a:r>
            <a:r>
              <a:rPr lang="ja-JP" altLang="fr-FR" sz="2400" dirty="0" smtClean="0"/>
              <a:t>かけ</a:t>
            </a:r>
            <a:r>
              <a:rPr lang="ja-JP" altLang="fr-FR" sz="2400" dirty="0" smtClean="0"/>
              <a:t>替える。</a:t>
            </a:r>
            <a:endParaRPr lang="fr-FR" altLang="ja-JP" sz="2400" dirty="0" smtClean="0"/>
          </a:p>
          <a:p>
            <a:pPr marL="0" indent="0">
              <a:buNone/>
            </a:pPr>
            <a:r>
              <a:rPr lang="ja-JP" altLang="fr-FR" sz="2400" dirty="0"/>
              <a:t>（</a:t>
            </a:r>
            <a:r>
              <a:rPr lang="ja-JP" altLang="fr-FR" sz="2400" dirty="0" smtClean="0"/>
              <a:t>３）軍が政治介入を伺い始める。</a:t>
            </a:r>
            <a:endParaRPr lang="fr-FR" altLang="ja-JP" sz="2400" dirty="0" smtClean="0"/>
          </a:p>
          <a:p>
            <a:pPr marL="0" indent="0">
              <a:buNone/>
            </a:pPr>
            <a:r>
              <a:rPr lang="ja-JP" altLang="fr-FR" sz="2400" dirty="0"/>
              <a:t>国防</a:t>
            </a:r>
            <a:r>
              <a:rPr lang="ja-JP" altLang="fr-FR" sz="2400" dirty="0" smtClean="0"/>
              <a:t>大臣</a:t>
            </a:r>
            <a:r>
              <a:rPr lang="fr-FR" altLang="ja-JP" sz="2400" dirty="0"/>
              <a:t>K</a:t>
            </a:r>
            <a:r>
              <a:rPr lang="fr-FR" altLang="ja-JP" sz="2400" dirty="0" smtClean="0"/>
              <a:t>haled </a:t>
            </a:r>
            <a:r>
              <a:rPr lang="fr-FR" altLang="ja-JP" sz="2400" dirty="0" err="1" smtClean="0"/>
              <a:t>Nezzar</a:t>
            </a:r>
            <a:r>
              <a:rPr lang="ja-JP" altLang="fr-FR" sz="2400" dirty="0" smtClean="0"/>
              <a:t>が宗教的過激主義を非難。</a:t>
            </a:r>
            <a:r>
              <a:rPr lang="fr-FR" altLang="ja-JP" sz="2400" dirty="0" smtClean="0"/>
              <a:t>FIS</a:t>
            </a:r>
            <a:r>
              <a:rPr lang="ja-JP" altLang="fr-FR" sz="2400" dirty="0" smtClean="0"/>
              <a:t>の反民主主義的内容に関する非公表の報告書作成。</a:t>
            </a:r>
            <a:endParaRPr lang="fr-FR" altLang="ja-JP" sz="2400" dirty="0" smtClean="0"/>
          </a:p>
          <a:p>
            <a:pPr marL="0" indent="0">
              <a:buNone/>
            </a:pPr>
            <a:r>
              <a:rPr lang="ja-JP" altLang="fr-FR" sz="2400" dirty="0"/>
              <a:t>（４</a:t>
            </a:r>
            <a:r>
              <a:rPr lang="ja-JP" altLang="fr-FR" sz="2400" dirty="0" smtClean="0"/>
              <a:t>）選挙法改正をめぐる対立。</a:t>
            </a:r>
            <a:endParaRPr lang="fr-FR" altLang="ja-JP" sz="2400" dirty="0" smtClean="0"/>
          </a:p>
          <a:p>
            <a:pPr marL="0" indent="0">
              <a:buNone/>
            </a:pPr>
            <a:r>
              <a:rPr lang="ja-JP" altLang="fr-FR" sz="2400" dirty="0" smtClean="0"/>
              <a:t>・モスクでの選挙活動の禁止。選挙区割りの変更（</a:t>
            </a:r>
            <a:r>
              <a:rPr lang="fr-FR" altLang="ja-JP" sz="2400" dirty="0" smtClean="0"/>
              <a:t>FLN</a:t>
            </a:r>
            <a:r>
              <a:rPr lang="ja-JP" altLang="fr-FR" sz="2400" dirty="0" smtClean="0"/>
              <a:t>の有利な地方に議席配分。</a:t>
            </a:r>
            <a:r>
              <a:rPr lang="fr-FR" altLang="ja-JP" sz="2400" dirty="0" smtClean="0"/>
              <a:t>1</a:t>
            </a:r>
            <a:r>
              <a:rPr lang="ja-JP" altLang="fr-FR" sz="2400" dirty="0" smtClean="0"/>
              <a:t>票の格差は、</a:t>
            </a:r>
            <a:r>
              <a:rPr lang="fr-FR" altLang="ja-JP" sz="2400" dirty="0" smtClean="0"/>
              <a:t>1</a:t>
            </a:r>
            <a:r>
              <a:rPr lang="ja-JP" altLang="fr-FR" sz="2400" dirty="0" smtClean="0"/>
              <a:t>対</a:t>
            </a:r>
            <a:r>
              <a:rPr lang="fr-FR" altLang="ja-JP" sz="2400" dirty="0" smtClean="0"/>
              <a:t>12</a:t>
            </a:r>
            <a:r>
              <a:rPr lang="ja-JP" altLang="fr-FR" sz="2400" dirty="0" smtClean="0"/>
              <a:t>）</a:t>
            </a:r>
            <a:endParaRPr lang="fr-FR" altLang="ja-JP" sz="2400" dirty="0" smtClean="0"/>
          </a:p>
          <a:p>
            <a:pPr marL="0" indent="0">
              <a:buNone/>
            </a:pPr>
            <a:endParaRPr lang="fr-FR" altLang="ja-JP" sz="2400" dirty="0" smtClean="0"/>
          </a:p>
          <a:p>
            <a:pPr marL="0" indent="0">
              <a:buNone/>
            </a:pPr>
            <a:endParaRPr lang="fr-FR" altLang="ja-JP" dirty="0" smtClean="0"/>
          </a:p>
        </p:txBody>
      </p:sp>
    </p:spTree>
    <p:extLst>
      <p:ext uri="{BB962C8B-B14F-4D97-AF65-F5344CB8AC3E}">
        <p14:creationId xmlns:p14="http://schemas.microsoft.com/office/powerpoint/2010/main" val="962165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04664"/>
            <a:ext cx="8229600" cy="5832648"/>
          </a:xfrm>
        </p:spPr>
        <p:txBody>
          <a:bodyPr>
            <a:normAutofit fontScale="85000" lnSpcReduction="10000"/>
          </a:bodyPr>
          <a:lstStyle/>
          <a:p>
            <a:pPr marL="0" indent="0">
              <a:buNone/>
            </a:pPr>
            <a:r>
              <a:rPr lang="ja-JP" altLang="fr-FR" dirty="0" smtClean="0"/>
              <a:t>（５）選挙法をめぐる対立の過激化</a:t>
            </a:r>
            <a:endParaRPr lang="fr-FR" altLang="ja-JP" dirty="0" smtClean="0"/>
          </a:p>
          <a:p>
            <a:pPr marL="0" indent="0">
              <a:buNone/>
            </a:pPr>
            <a:r>
              <a:rPr lang="ja-JP" altLang="fr-FR" dirty="0" smtClean="0"/>
              <a:t>・</a:t>
            </a:r>
            <a:r>
              <a:rPr lang="fr-FR" altLang="ja-JP" dirty="0" smtClean="0">
                <a:solidFill>
                  <a:srgbClr val="FF0000"/>
                </a:solidFill>
              </a:rPr>
              <a:t>1991/5/25</a:t>
            </a:r>
            <a:r>
              <a:rPr lang="ja-JP" altLang="fr-FR" dirty="0" err="1">
                <a:solidFill>
                  <a:srgbClr val="FF0000"/>
                </a:solidFill>
              </a:rPr>
              <a:t>・・・</a:t>
            </a:r>
            <a:r>
              <a:rPr lang="fr-FR" altLang="ja-JP" dirty="0" smtClean="0">
                <a:solidFill>
                  <a:srgbClr val="FF0000"/>
                </a:solidFill>
              </a:rPr>
              <a:t>FIS</a:t>
            </a:r>
            <a:r>
              <a:rPr lang="ja-JP" altLang="fr-FR" dirty="0" smtClean="0">
                <a:solidFill>
                  <a:srgbClr val="FF0000"/>
                </a:solidFill>
              </a:rPr>
              <a:t>は「無期限のゼネスト」</a:t>
            </a:r>
            <a:r>
              <a:rPr lang="ja-JP" altLang="fr-FR" dirty="0" smtClean="0"/>
              <a:t>開始。</a:t>
            </a:r>
            <a:endParaRPr lang="fr-FR" altLang="ja-JP" dirty="0" smtClean="0"/>
          </a:p>
          <a:p>
            <a:pPr marL="0" indent="0">
              <a:buNone/>
            </a:pPr>
            <a:r>
              <a:rPr lang="ja-JP" altLang="fr-FR" dirty="0" smtClean="0"/>
              <a:t>・</a:t>
            </a:r>
            <a:r>
              <a:rPr lang="fr-FR" altLang="ja-JP" dirty="0" smtClean="0"/>
              <a:t>6/2</a:t>
            </a:r>
            <a:r>
              <a:rPr lang="ja-JP" altLang="fr-FR" dirty="0" smtClean="0"/>
              <a:t>～</a:t>
            </a:r>
            <a:r>
              <a:rPr lang="fr-FR" altLang="ja-JP" dirty="0" smtClean="0"/>
              <a:t>4</a:t>
            </a:r>
            <a:r>
              <a:rPr lang="ja-JP" altLang="fr-FR" dirty="0" err="1"/>
              <a:t>・・・</a:t>
            </a:r>
            <a:r>
              <a:rPr lang="fr-FR" altLang="ja-JP" dirty="0" smtClean="0"/>
              <a:t>FIS</a:t>
            </a:r>
            <a:r>
              <a:rPr lang="ja-JP" altLang="fr-FR" dirty="0" smtClean="0"/>
              <a:t>と警察の武力衝突。</a:t>
            </a:r>
            <a:endParaRPr lang="fr-FR" altLang="ja-JP" dirty="0" smtClean="0"/>
          </a:p>
          <a:p>
            <a:pPr marL="0" indent="0">
              <a:buNone/>
            </a:pPr>
            <a:r>
              <a:rPr lang="fr-FR" altLang="ja-JP" dirty="0" smtClean="0"/>
              <a:t>FIS</a:t>
            </a:r>
            <a:r>
              <a:rPr lang="ja-JP" altLang="fr-FR" dirty="0" smtClean="0"/>
              <a:t>による、「</a:t>
            </a:r>
            <a:r>
              <a:rPr lang="fr-FR" altLang="ja-JP" dirty="0" smtClean="0"/>
              <a:t>5</a:t>
            </a:r>
            <a:r>
              <a:rPr lang="ja-JP" altLang="fr-FR" dirty="0" smtClean="0"/>
              <a:t>月</a:t>
            </a:r>
            <a:r>
              <a:rPr lang="fr-FR" altLang="ja-JP" dirty="0" smtClean="0"/>
              <a:t>1</a:t>
            </a:r>
            <a:r>
              <a:rPr lang="ja-JP" altLang="fr-FR" dirty="0" smtClean="0"/>
              <a:t>日広場」、「殉教者広場」、「</a:t>
            </a:r>
            <a:r>
              <a:rPr lang="fr-FR" altLang="ja-JP" dirty="0" smtClean="0"/>
              <a:t>El Harrach</a:t>
            </a:r>
            <a:r>
              <a:rPr lang="ja-JP" altLang="fr-FR" dirty="0" smtClean="0"/>
              <a:t>」、「</a:t>
            </a:r>
            <a:r>
              <a:rPr lang="fr-FR" altLang="ja-JP" dirty="0" smtClean="0"/>
              <a:t>Hussein</a:t>
            </a:r>
            <a:r>
              <a:rPr lang="ja-JP" altLang="fr-FR" dirty="0" smtClean="0"/>
              <a:t>　</a:t>
            </a:r>
            <a:r>
              <a:rPr lang="fr-FR" altLang="ja-JP" dirty="0" smtClean="0"/>
              <a:t>Dey</a:t>
            </a:r>
            <a:r>
              <a:rPr lang="ja-JP" altLang="fr-FR" dirty="0" smtClean="0"/>
              <a:t>」の</a:t>
            </a:r>
            <a:r>
              <a:rPr lang="fr-FR" altLang="ja-JP" dirty="0" smtClean="0"/>
              <a:t>4</a:t>
            </a:r>
            <a:r>
              <a:rPr lang="ja-JP" altLang="fr-FR" dirty="0" smtClean="0"/>
              <a:t>拠点占拠。</a:t>
            </a:r>
            <a:endParaRPr lang="fr-FR" altLang="ja-JP" dirty="0" smtClean="0"/>
          </a:p>
          <a:p>
            <a:pPr marL="0" indent="0">
              <a:buNone/>
            </a:pPr>
            <a:r>
              <a:rPr lang="ja-JP" altLang="fr-FR" dirty="0" smtClean="0">
                <a:solidFill>
                  <a:srgbClr val="FF0000"/>
                </a:solidFill>
              </a:rPr>
              <a:t>・</a:t>
            </a:r>
            <a:r>
              <a:rPr lang="fr-FR" altLang="ja-JP" dirty="0" smtClean="0">
                <a:solidFill>
                  <a:srgbClr val="FF0000"/>
                </a:solidFill>
              </a:rPr>
              <a:t>6/4</a:t>
            </a:r>
            <a:r>
              <a:rPr lang="ja-JP" altLang="fr-FR" dirty="0">
                <a:solidFill>
                  <a:srgbClr val="FF0000"/>
                </a:solidFill>
              </a:rPr>
              <a:t>・・・</a:t>
            </a:r>
            <a:r>
              <a:rPr lang="ja-JP" altLang="fr-FR" dirty="0" smtClean="0">
                <a:solidFill>
                  <a:srgbClr val="FF0000"/>
                </a:solidFill>
              </a:rPr>
              <a:t>戒厳令発布</a:t>
            </a:r>
            <a:r>
              <a:rPr lang="ja-JP" altLang="fr-FR" dirty="0" smtClean="0"/>
              <a:t>。</a:t>
            </a:r>
            <a:endParaRPr lang="fr-FR" altLang="ja-JP" dirty="0" smtClean="0"/>
          </a:p>
          <a:p>
            <a:pPr marL="0" indent="0">
              <a:buNone/>
            </a:pPr>
            <a:r>
              <a:rPr lang="ja-JP" altLang="fr-FR" dirty="0" smtClean="0"/>
              <a:t>➡治安維持の担い手は、警察から</a:t>
            </a:r>
            <a:r>
              <a:rPr lang="ja-JP" altLang="fr-FR" dirty="0" smtClean="0">
                <a:solidFill>
                  <a:srgbClr val="FF0000"/>
                </a:solidFill>
              </a:rPr>
              <a:t>軍へ。</a:t>
            </a:r>
            <a:endParaRPr lang="fr-FR" altLang="ja-JP" dirty="0" smtClean="0">
              <a:solidFill>
                <a:srgbClr val="FF0000"/>
              </a:solidFill>
            </a:endParaRPr>
          </a:p>
          <a:p>
            <a:pPr marL="0" indent="0">
              <a:buNone/>
            </a:pPr>
            <a:r>
              <a:rPr lang="ja-JP" altLang="fr-FR" dirty="0" smtClean="0">
                <a:solidFill>
                  <a:srgbClr val="FF0000"/>
                </a:solidFill>
              </a:rPr>
              <a:t>・厳しい弾圧</a:t>
            </a:r>
            <a:endParaRPr lang="fr-FR" altLang="ja-JP" dirty="0" smtClean="0">
              <a:solidFill>
                <a:srgbClr val="FF0000"/>
              </a:solidFill>
            </a:endParaRPr>
          </a:p>
          <a:p>
            <a:pPr marL="0" indent="0">
              <a:buNone/>
            </a:pPr>
            <a:r>
              <a:rPr lang="ja-JP" altLang="fr-FR" dirty="0"/>
              <a:t>・</a:t>
            </a:r>
            <a:r>
              <a:rPr lang="fr-FR" altLang="ja-JP" dirty="0" smtClean="0"/>
              <a:t>FIS</a:t>
            </a:r>
            <a:r>
              <a:rPr lang="ja-JP" altLang="fr-FR" dirty="0" smtClean="0"/>
              <a:t>指導者</a:t>
            </a:r>
            <a:r>
              <a:rPr lang="fr-FR" dirty="0" err="1" smtClean="0"/>
              <a:t>Abbassi</a:t>
            </a:r>
            <a:r>
              <a:rPr lang="fr-FR" dirty="0" smtClean="0"/>
              <a:t> </a:t>
            </a:r>
            <a:r>
              <a:rPr lang="fr-FR" dirty="0"/>
              <a:t>Madani </a:t>
            </a:r>
            <a:r>
              <a:rPr lang="ja-JP" altLang="fr-FR" dirty="0"/>
              <a:t>と</a:t>
            </a:r>
            <a:r>
              <a:rPr lang="fr-FR" dirty="0"/>
              <a:t>Ali </a:t>
            </a:r>
            <a:r>
              <a:rPr lang="fr-FR" dirty="0" err="1" smtClean="0"/>
              <a:t>Benhadj</a:t>
            </a:r>
            <a:r>
              <a:rPr lang="ja-JP" altLang="fr-FR" dirty="0"/>
              <a:t>は</a:t>
            </a:r>
            <a:r>
              <a:rPr lang="ja-JP" altLang="fr-FR" dirty="0" smtClean="0"/>
              <a:t>、</a:t>
            </a:r>
            <a:r>
              <a:rPr lang="ja-JP" altLang="fr-FR" dirty="0"/>
              <a:t>「市民的不服従」を</a:t>
            </a:r>
            <a:r>
              <a:rPr lang="ja-JP" altLang="fr-FR" dirty="0" smtClean="0"/>
              <a:t>主張して、武装</a:t>
            </a:r>
            <a:r>
              <a:rPr lang="ja-JP" altLang="fr-FR" dirty="0" smtClean="0"/>
              <a:t>闘争、占拠</a:t>
            </a:r>
            <a:r>
              <a:rPr lang="ja-JP" altLang="fr-FR" dirty="0" smtClean="0"/>
              <a:t>の継続を指示。</a:t>
            </a:r>
            <a:endParaRPr lang="fr-FR" altLang="ja-JP" dirty="0" smtClean="0"/>
          </a:p>
          <a:p>
            <a:pPr marL="0" indent="0">
              <a:buNone/>
            </a:pPr>
            <a:r>
              <a:rPr lang="ja-JP" altLang="fr-FR" dirty="0" smtClean="0"/>
              <a:t>・</a:t>
            </a:r>
            <a:r>
              <a:rPr lang="fr-FR" altLang="ja-JP" dirty="0" smtClean="0"/>
              <a:t>FIS</a:t>
            </a:r>
            <a:r>
              <a:rPr lang="ja-JP" altLang="fr-FR" dirty="0" smtClean="0"/>
              <a:t>の中に鉄パイプをもつ武装闘争派の登場</a:t>
            </a:r>
            <a:endParaRPr lang="fr-FR" altLang="ja-JP" dirty="0" smtClean="0"/>
          </a:p>
          <a:p>
            <a:pPr marL="0" indent="0">
              <a:buNone/>
            </a:pPr>
            <a:r>
              <a:rPr lang="ja-JP" altLang="fr-FR" dirty="0" smtClean="0"/>
              <a:t>・</a:t>
            </a:r>
            <a:r>
              <a:rPr lang="fr-FR" altLang="ja-JP" dirty="0" smtClean="0"/>
              <a:t>6/30</a:t>
            </a:r>
            <a:r>
              <a:rPr lang="ja-JP" altLang="fr-FR" dirty="0" err="1"/>
              <a:t>・・・</a:t>
            </a:r>
            <a:r>
              <a:rPr lang="fr-FR" altLang="ja-JP" dirty="0" smtClean="0"/>
              <a:t>FIS</a:t>
            </a:r>
            <a:r>
              <a:rPr lang="ja-JP" altLang="fr-FR" dirty="0" smtClean="0"/>
              <a:t>の</a:t>
            </a:r>
            <a:r>
              <a:rPr lang="fr-FR" altLang="ja-JP" dirty="0" smtClean="0"/>
              <a:t>7</a:t>
            </a:r>
            <a:r>
              <a:rPr lang="ja-JP" altLang="fr-FR" dirty="0" smtClean="0"/>
              <a:t>人の指導者（</a:t>
            </a:r>
            <a:r>
              <a:rPr lang="fr-FR" dirty="0" err="1" smtClean="0"/>
              <a:t>Abbasi</a:t>
            </a:r>
            <a:r>
              <a:rPr lang="fr-FR" dirty="0" smtClean="0"/>
              <a:t> </a:t>
            </a:r>
            <a:r>
              <a:rPr lang="fr-FR" dirty="0"/>
              <a:t>Madani</a:t>
            </a:r>
            <a:r>
              <a:rPr lang="ja-JP" altLang="fr-FR" dirty="0" err="1"/>
              <a:t>、</a:t>
            </a:r>
            <a:r>
              <a:rPr lang="fr-FR" dirty="0"/>
              <a:t>Ali </a:t>
            </a:r>
            <a:r>
              <a:rPr lang="fr-FR" dirty="0" err="1" smtClean="0"/>
              <a:t>Benhadj</a:t>
            </a:r>
            <a:r>
              <a:rPr lang="ja-JP" altLang="fr-FR" dirty="0" smtClean="0"/>
              <a:t>を含む）の逮捕。</a:t>
            </a:r>
            <a:endParaRPr lang="fr-FR" altLang="ja-JP" dirty="0" smtClean="0"/>
          </a:p>
          <a:p>
            <a:pPr marL="0" indent="0">
              <a:buNone/>
            </a:pPr>
            <a:endParaRPr lang="fr-FR" dirty="0"/>
          </a:p>
          <a:p>
            <a:pPr marL="0" indent="0">
              <a:buNone/>
            </a:pPr>
            <a:endParaRPr lang="fr-FR" dirty="0">
              <a:solidFill>
                <a:srgbClr val="FF0000"/>
              </a:solidFill>
            </a:endParaRPr>
          </a:p>
        </p:txBody>
      </p:sp>
    </p:spTree>
    <p:extLst>
      <p:ext uri="{BB962C8B-B14F-4D97-AF65-F5344CB8AC3E}">
        <p14:creationId xmlns:p14="http://schemas.microsoft.com/office/powerpoint/2010/main" val="1683920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76672"/>
            <a:ext cx="8229600" cy="5649491"/>
          </a:xfrm>
        </p:spPr>
        <p:txBody>
          <a:bodyPr>
            <a:normAutofit/>
          </a:bodyPr>
          <a:lstStyle/>
          <a:p>
            <a:pPr marL="0" indent="0">
              <a:buNone/>
            </a:pPr>
            <a:r>
              <a:rPr lang="ja-JP" altLang="fr-FR" sz="2600" dirty="0" smtClean="0">
                <a:latin typeface="+mn-ea"/>
              </a:rPr>
              <a:t>８．国政選挙の結果とその衝撃</a:t>
            </a:r>
            <a:endParaRPr lang="fr-FR" altLang="ja-JP" sz="2600" dirty="0" smtClean="0">
              <a:latin typeface="+mn-ea"/>
            </a:endParaRPr>
          </a:p>
          <a:p>
            <a:pPr marL="0" indent="0">
              <a:buNone/>
            </a:pPr>
            <a:r>
              <a:rPr lang="ja-JP" altLang="fr-FR" sz="2600" dirty="0">
                <a:latin typeface="+mn-ea"/>
              </a:rPr>
              <a:t>（１）</a:t>
            </a:r>
            <a:r>
              <a:rPr lang="en-GB" sz="2600" dirty="0" smtClean="0">
                <a:latin typeface="+mn-ea"/>
              </a:rPr>
              <a:t>FIS</a:t>
            </a:r>
            <a:r>
              <a:rPr lang="ja-JP" altLang="fr-FR" sz="2600" dirty="0">
                <a:latin typeface="+mn-ea"/>
              </a:rPr>
              <a:t>の新執行部は、</a:t>
            </a:r>
            <a:r>
              <a:rPr lang="en-GB" sz="2600" dirty="0" err="1">
                <a:latin typeface="+mn-ea"/>
              </a:rPr>
              <a:t>Abdelkader</a:t>
            </a:r>
            <a:r>
              <a:rPr lang="en-GB" sz="2600" dirty="0">
                <a:latin typeface="+mn-ea"/>
              </a:rPr>
              <a:t> </a:t>
            </a:r>
            <a:r>
              <a:rPr lang="en-GB" sz="2600" dirty="0" err="1">
                <a:latin typeface="+mn-ea"/>
              </a:rPr>
              <a:t>Hachani</a:t>
            </a:r>
            <a:r>
              <a:rPr lang="ja-JP" altLang="fr-FR" sz="2600" dirty="0" err="1">
                <a:latin typeface="+mn-ea"/>
              </a:rPr>
              <a:t>、</a:t>
            </a:r>
            <a:r>
              <a:rPr lang="en-GB" sz="2600" dirty="0" err="1">
                <a:latin typeface="+mn-ea"/>
              </a:rPr>
              <a:t>Rabah</a:t>
            </a:r>
            <a:r>
              <a:rPr lang="en-GB" sz="2600" dirty="0">
                <a:latin typeface="+mn-ea"/>
              </a:rPr>
              <a:t> </a:t>
            </a:r>
            <a:r>
              <a:rPr lang="en-GB" sz="2600" dirty="0" err="1">
                <a:latin typeface="+mn-ea"/>
              </a:rPr>
              <a:t>Kebir</a:t>
            </a:r>
            <a:r>
              <a:rPr lang="ja-JP" altLang="fr-FR" sz="2600" dirty="0" err="1">
                <a:latin typeface="+mn-ea"/>
              </a:rPr>
              <a:t>、</a:t>
            </a:r>
            <a:r>
              <a:rPr lang="en-GB" sz="2600" dirty="0">
                <a:latin typeface="+mn-ea"/>
              </a:rPr>
              <a:t>Mohamed </a:t>
            </a:r>
            <a:r>
              <a:rPr lang="en-GB" sz="2600" dirty="0" smtClean="0">
                <a:latin typeface="+mn-ea"/>
              </a:rPr>
              <a:t>Said</a:t>
            </a:r>
            <a:r>
              <a:rPr lang="ja-JP" altLang="fr-FR" sz="2600" dirty="0" smtClean="0">
                <a:latin typeface="+mn-ea"/>
              </a:rPr>
              <a:t>ら</a:t>
            </a:r>
            <a:r>
              <a:rPr lang="ja-JP" altLang="fr-FR" sz="2600" dirty="0" smtClean="0">
                <a:solidFill>
                  <a:srgbClr val="FF0000"/>
                </a:solidFill>
                <a:latin typeface="+mn-ea"/>
              </a:rPr>
              <a:t>ジャザーイリスト</a:t>
            </a:r>
            <a:r>
              <a:rPr lang="fr-FR" altLang="ja-JP" sz="2600" dirty="0" smtClean="0">
                <a:solidFill>
                  <a:srgbClr val="FF0000"/>
                </a:solidFill>
                <a:latin typeface="+mn-ea"/>
              </a:rPr>
              <a:t>*</a:t>
            </a:r>
            <a:r>
              <a:rPr lang="ja-JP" altLang="fr-FR" sz="2600" dirty="0" smtClean="0">
                <a:latin typeface="+mn-ea"/>
              </a:rPr>
              <a:t>が中心。</a:t>
            </a:r>
            <a:endParaRPr lang="fr-FR" altLang="ja-JP" sz="2600" dirty="0" smtClean="0">
              <a:latin typeface="+mn-ea"/>
            </a:endParaRPr>
          </a:p>
          <a:p>
            <a:pPr marL="0" indent="0">
              <a:buNone/>
            </a:pPr>
            <a:r>
              <a:rPr lang="ja-JP" altLang="fr-FR" sz="2000" dirty="0" smtClean="0">
                <a:solidFill>
                  <a:srgbClr val="FF0000"/>
                </a:solidFill>
                <a:latin typeface="+mn-ea"/>
              </a:rPr>
              <a:t>＊</a:t>
            </a:r>
            <a:r>
              <a:rPr lang="ja-JP" altLang="fr-FR" sz="2000" dirty="0" smtClean="0">
                <a:latin typeface="+mn-ea"/>
              </a:rPr>
              <a:t>大学</a:t>
            </a:r>
            <a:r>
              <a:rPr lang="ja-JP" altLang="fr-FR" sz="2000" dirty="0">
                <a:latin typeface="+mn-ea"/>
              </a:rPr>
              <a:t>教員や宗教指導者を中心としたフランコフォンのテクノクラート集団。イスラーム系ナショナリストで政教分離の立場に</a:t>
            </a:r>
            <a:r>
              <a:rPr lang="ja-JP" altLang="fr-FR" sz="2000" dirty="0" smtClean="0">
                <a:latin typeface="+mn-ea"/>
              </a:rPr>
              <a:t>立つ。</a:t>
            </a:r>
            <a:endParaRPr lang="fr-FR" altLang="ja-JP" sz="2000" dirty="0" smtClean="0">
              <a:latin typeface="+mn-ea"/>
            </a:endParaRPr>
          </a:p>
          <a:p>
            <a:pPr marL="0" indent="0">
              <a:buNone/>
            </a:pPr>
            <a:r>
              <a:rPr lang="ja-JP" altLang="fr-FR" sz="2600" dirty="0">
                <a:latin typeface="+mn-ea"/>
              </a:rPr>
              <a:t>（</a:t>
            </a:r>
            <a:r>
              <a:rPr lang="ja-JP" altLang="fr-FR" sz="2600" dirty="0" smtClean="0">
                <a:latin typeface="+mn-ea"/>
              </a:rPr>
              <a:t>２）国政選挙が</a:t>
            </a:r>
            <a:r>
              <a:rPr lang="fr-FR" altLang="ja-JP" sz="2600" dirty="0" smtClean="0">
                <a:latin typeface="+mn-ea"/>
              </a:rPr>
              <a:t>12</a:t>
            </a:r>
            <a:r>
              <a:rPr lang="ja-JP" altLang="fr-FR" sz="2600" dirty="0" smtClean="0">
                <a:latin typeface="+mn-ea"/>
              </a:rPr>
              <a:t>月</a:t>
            </a:r>
            <a:r>
              <a:rPr lang="fr-FR" altLang="ja-JP" sz="2600" dirty="0" smtClean="0">
                <a:latin typeface="+mn-ea"/>
              </a:rPr>
              <a:t>26</a:t>
            </a:r>
            <a:r>
              <a:rPr lang="ja-JP" altLang="fr-FR" sz="2600" dirty="0" smtClean="0">
                <a:latin typeface="+mn-ea"/>
              </a:rPr>
              <a:t>日に決定。</a:t>
            </a:r>
            <a:endParaRPr lang="fr-FR" altLang="ja-JP" sz="2600" dirty="0" smtClean="0">
              <a:latin typeface="+mn-ea"/>
            </a:endParaRPr>
          </a:p>
          <a:p>
            <a:pPr marL="0" indent="0">
              <a:buNone/>
            </a:pPr>
            <a:r>
              <a:rPr lang="ja-JP" altLang="fr-FR" sz="2600" dirty="0" smtClean="0">
                <a:latin typeface="+mn-ea"/>
              </a:rPr>
              <a:t>・</a:t>
            </a:r>
            <a:r>
              <a:rPr lang="en-GB" sz="2600" dirty="0">
                <a:latin typeface="+mn-ea"/>
              </a:rPr>
              <a:t>FIS</a:t>
            </a:r>
            <a:r>
              <a:rPr lang="ja-JP" altLang="fr-FR" sz="2600" dirty="0">
                <a:latin typeface="+mn-ea"/>
              </a:rPr>
              <a:t>の執行部は、</a:t>
            </a:r>
            <a:r>
              <a:rPr lang="en-GB" sz="2600" u="sng" dirty="0">
                <a:solidFill>
                  <a:srgbClr val="FF0000"/>
                </a:solidFill>
                <a:latin typeface="+mn-ea"/>
              </a:rPr>
              <a:t>2</a:t>
            </a:r>
            <a:r>
              <a:rPr lang="ja-JP" altLang="fr-FR" sz="2600" u="sng" dirty="0">
                <a:solidFill>
                  <a:srgbClr val="FF0000"/>
                </a:solidFill>
                <a:latin typeface="+mn-ea"/>
              </a:rPr>
              <a:t>派に分裂</a:t>
            </a:r>
            <a:r>
              <a:rPr lang="ja-JP" altLang="fr-FR" sz="2600" dirty="0" smtClean="0">
                <a:latin typeface="+mn-ea"/>
              </a:rPr>
              <a:t>。</a:t>
            </a:r>
            <a:endParaRPr lang="fr-FR" altLang="ja-JP" sz="2600" dirty="0" smtClean="0">
              <a:latin typeface="+mn-ea"/>
            </a:endParaRPr>
          </a:p>
          <a:p>
            <a:pPr marL="0" indent="0">
              <a:buNone/>
            </a:pPr>
            <a:r>
              <a:rPr lang="ja-JP" altLang="fr-FR" sz="2600" dirty="0" smtClean="0">
                <a:latin typeface="+mn-ea"/>
              </a:rPr>
              <a:t>一つ</a:t>
            </a:r>
            <a:r>
              <a:rPr lang="ja-JP" altLang="fr-FR" sz="2600" dirty="0">
                <a:latin typeface="+mn-ea"/>
              </a:rPr>
              <a:t>は、旧執行部の党指導者に忠実で、選挙への参加は逮捕されている</a:t>
            </a:r>
            <a:r>
              <a:rPr lang="en-GB" sz="2600" dirty="0">
                <a:latin typeface="+mn-ea"/>
              </a:rPr>
              <a:t>FIS</a:t>
            </a:r>
            <a:r>
              <a:rPr lang="ja-JP" altLang="fr-FR" sz="2600" dirty="0">
                <a:latin typeface="+mn-ea"/>
              </a:rPr>
              <a:t>指導者や、労働者たちの釈放を条件づけとする</a:t>
            </a:r>
            <a:r>
              <a:rPr lang="ja-JP" altLang="fr-FR" sz="2600" dirty="0" smtClean="0">
                <a:latin typeface="+mn-ea"/>
              </a:rPr>
              <a:t>。</a:t>
            </a:r>
            <a:endParaRPr lang="fr-FR" altLang="ja-JP" sz="2600" dirty="0" smtClean="0">
              <a:latin typeface="+mn-ea"/>
            </a:endParaRPr>
          </a:p>
          <a:p>
            <a:pPr marL="0" indent="0">
              <a:buNone/>
            </a:pPr>
            <a:r>
              <a:rPr lang="ja-JP" altLang="fr-FR" sz="2600" dirty="0" smtClean="0">
                <a:latin typeface="+mn-ea"/>
              </a:rPr>
              <a:t>もう</a:t>
            </a:r>
            <a:r>
              <a:rPr lang="ja-JP" altLang="fr-FR" sz="2600" dirty="0">
                <a:latin typeface="+mn-ea"/>
              </a:rPr>
              <a:t>一つは、選挙法の改正を受け入れ、選挙への参加を主張</a:t>
            </a:r>
            <a:r>
              <a:rPr lang="ja-JP" altLang="fr-FR" sz="2600" dirty="0" smtClean="0">
                <a:latin typeface="+mn-ea"/>
              </a:rPr>
              <a:t>。結局</a:t>
            </a:r>
            <a:r>
              <a:rPr lang="ja-JP" altLang="fr-FR" sz="2600" dirty="0">
                <a:latin typeface="+mn-ea"/>
              </a:rPr>
              <a:t>、</a:t>
            </a:r>
            <a:r>
              <a:rPr lang="en-GB" sz="2600" dirty="0">
                <a:solidFill>
                  <a:srgbClr val="FF0000"/>
                </a:solidFill>
                <a:latin typeface="+mn-ea"/>
              </a:rPr>
              <a:t>FIS</a:t>
            </a:r>
            <a:r>
              <a:rPr lang="ja-JP" altLang="fr-FR" sz="2600" dirty="0">
                <a:solidFill>
                  <a:srgbClr val="FF0000"/>
                </a:solidFill>
                <a:latin typeface="+mn-ea"/>
              </a:rPr>
              <a:t>新執行部は、選挙への参加</a:t>
            </a:r>
            <a:r>
              <a:rPr lang="ja-JP" altLang="fr-FR" sz="2600" dirty="0">
                <a:latin typeface="+mn-ea"/>
              </a:rPr>
              <a:t>を決定。</a:t>
            </a:r>
            <a:endParaRPr lang="fr-FR" sz="2600" dirty="0">
              <a:latin typeface="+mn-ea"/>
            </a:endParaRPr>
          </a:p>
          <a:p>
            <a:pPr marL="0" indent="0">
              <a:buNone/>
            </a:pPr>
            <a:endParaRPr lang="fr-FR" dirty="0"/>
          </a:p>
          <a:p>
            <a:pPr marL="0" indent="0">
              <a:buNone/>
            </a:pPr>
            <a:endParaRPr lang="fr-FR" dirty="0"/>
          </a:p>
        </p:txBody>
      </p:sp>
    </p:spTree>
    <p:extLst>
      <p:ext uri="{BB962C8B-B14F-4D97-AF65-F5344CB8AC3E}">
        <p14:creationId xmlns:p14="http://schemas.microsoft.com/office/powerpoint/2010/main" val="1601979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noChangeAspect="1"/>
          </p:cNvGraphicFramePr>
          <p:nvPr>
            <p:ph idx="1"/>
            <p:extLst>
              <p:ext uri="{D42A27DB-BD31-4B8C-83A1-F6EECF244321}">
                <p14:modId xmlns:p14="http://schemas.microsoft.com/office/powerpoint/2010/main" val="3005770212"/>
              </p:ext>
            </p:extLst>
          </p:nvPr>
        </p:nvGraphicFramePr>
        <p:xfrm>
          <a:off x="539552" y="332656"/>
          <a:ext cx="8201025" cy="5976664"/>
        </p:xfrm>
        <a:graphic>
          <a:graphicData uri="http://schemas.openxmlformats.org/presentationml/2006/ole">
            <mc:AlternateContent xmlns:mc="http://schemas.openxmlformats.org/markup-compatibility/2006">
              <mc:Choice xmlns:v="urn:schemas-microsoft-com:vml" Requires="v">
                <p:oleObj spid="_x0000_s6216" name="Worksheet" r:id="rId3" imgW="6696103" imgH="3695614" progId="Excel.Sheet.12">
                  <p:embed/>
                </p:oleObj>
              </mc:Choice>
              <mc:Fallback>
                <p:oleObj name="Worksheet" r:id="rId3" imgW="6696103" imgH="3695614" progId="Excel.Sheet.12">
                  <p:embed/>
                  <p:pic>
                    <p:nvPicPr>
                      <p:cNvPr id="0" name=""/>
                      <p:cNvPicPr/>
                      <p:nvPr/>
                    </p:nvPicPr>
                    <p:blipFill>
                      <a:blip r:embed="rId4"/>
                      <a:stretch>
                        <a:fillRect/>
                      </a:stretch>
                    </p:blipFill>
                    <p:spPr>
                      <a:xfrm>
                        <a:off x="539552" y="332656"/>
                        <a:ext cx="8201025" cy="5976664"/>
                      </a:xfrm>
                      <a:prstGeom prst="rect">
                        <a:avLst/>
                      </a:prstGeom>
                    </p:spPr>
                  </p:pic>
                </p:oleObj>
              </mc:Fallback>
            </mc:AlternateContent>
          </a:graphicData>
        </a:graphic>
      </p:graphicFrame>
      <mc:AlternateContent xmlns:mc="http://schemas.openxmlformats.org/markup-compatibility/2006">
        <mc:Choice xmlns:p14="http://schemas.microsoft.com/office/powerpoint/2010/main" Requires="p14">
          <p:contentPart p14:bwMode="auto" r:id="rId5">
            <p14:nvContentPartPr>
              <p14:cNvPr id="2" name="インク 1"/>
              <p14:cNvContentPartPr/>
              <p14:nvPr/>
            </p14:nvContentPartPr>
            <p14:xfrm>
              <a:off x="8367236" y="1494476"/>
              <a:ext cx="334800" cy="10440"/>
            </p14:xfrm>
          </p:contentPart>
        </mc:Choice>
        <mc:Fallback>
          <p:pic>
            <p:nvPicPr>
              <p:cNvPr id="2" name="インク 1"/>
              <p:cNvPicPr/>
              <p:nvPr/>
            </p:nvPicPr>
            <p:blipFill>
              <a:blip r:embed="rId6"/>
              <a:stretch>
                <a:fillRect/>
              </a:stretch>
            </p:blipFill>
            <p:spPr>
              <a:xfrm>
                <a:off x="8319356" y="1398356"/>
                <a:ext cx="4305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インク 2"/>
              <p14:cNvContentPartPr/>
              <p14:nvPr/>
            </p14:nvContentPartPr>
            <p14:xfrm>
              <a:off x="3815396" y="1522196"/>
              <a:ext cx="412920" cy="17640"/>
            </p14:xfrm>
          </p:contentPart>
        </mc:Choice>
        <mc:Fallback>
          <p:pic>
            <p:nvPicPr>
              <p:cNvPr id="3" name="インク 2"/>
              <p:cNvPicPr/>
              <p:nvPr/>
            </p:nvPicPr>
            <p:blipFill>
              <a:blip r:embed="rId8"/>
              <a:stretch>
                <a:fillRect/>
              </a:stretch>
            </p:blipFill>
            <p:spPr>
              <a:xfrm>
                <a:off x="3767156" y="1426076"/>
                <a:ext cx="5090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インク 4"/>
              <p14:cNvContentPartPr/>
              <p14:nvPr/>
            </p14:nvContentPartPr>
            <p14:xfrm>
              <a:off x="4876676" y="1562876"/>
              <a:ext cx="423360" cy="41400"/>
            </p14:xfrm>
          </p:contentPart>
        </mc:Choice>
        <mc:Fallback>
          <p:pic>
            <p:nvPicPr>
              <p:cNvPr id="5" name="インク 4"/>
              <p:cNvPicPr/>
              <p:nvPr/>
            </p:nvPicPr>
            <p:blipFill>
              <a:blip r:embed="rId10"/>
              <a:stretch>
                <a:fillRect/>
              </a:stretch>
            </p:blipFill>
            <p:spPr>
              <a:xfrm>
                <a:off x="4828796" y="1467116"/>
                <a:ext cx="5191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インク 5"/>
              <p14:cNvContentPartPr/>
              <p14:nvPr/>
            </p14:nvContentPartPr>
            <p14:xfrm>
              <a:off x="8515196" y="1865636"/>
              <a:ext cx="196560" cy="51840"/>
            </p14:xfrm>
          </p:contentPart>
        </mc:Choice>
        <mc:Fallback>
          <p:pic>
            <p:nvPicPr>
              <p:cNvPr id="6" name="インク 5"/>
              <p:cNvPicPr/>
              <p:nvPr/>
            </p:nvPicPr>
            <p:blipFill>
              <a:blip r:embed="rId12"/>
              <a:stretch>
                <a:fillRect/>
              </a:stretch>
            </p:blipFill>
            <p:spPr>
              <a:xfrm>
                <a:off x="8466956" y="1769516"/>
                <a:ext cx="29268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インク 6"/>
              <p14:cNvContentPartPr/>
              <p14:nvPr/>
            </p14:nvContentPartPr>
            <p14:xfrm>
              <a:off x="3804956" y="1844036"/>
              <a:ext cx="492120" cy="34200"/>
            </p14:xfrm>
          </p:contentPart>
        </mc:Choice>
        <mc:Fallback>
          <p:pic>
            <p:nvPicPr>
              <p:cNvPr id="7" name="インク 6"/>
              <p:cNvPicPr/>
              <p:nvPr/>
            </p:nvPicPr>
            <p:blipFill>
              <a:blip r:embed="rId14"/>
              <a:stretch>
                <a:fillRect/>
              </a:stretch>
            </p:blipFill>
            <p:spPr>
              <a:xfrm>
                <a:off x="3757076" y="1748276"/>
                <a:ext cx="5878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インク 7"/>
              <p14:cNvContentPartPr/>
              <p14:nvPr/>
            </p14:nvContentPartPr>
            <p14:xfrm>
              <a:off x="4876676" y="1867796"/>
              <a:ext cx="462600" cy="10440"/>
            </p14:xfrm>
          </p:contentPart>
        </mc:Choice>
        <mc:Fallback>
          <p:pic>
            <p:nvPicPr>
              <p:cNvPr id="8" name="インク 7"/>
              <p:cNvPicPr/>
              <p:nvPr/>
            </p:nvPicPr>
            <p:blipFill>
              <a:blip r:embed="rId16"/>
              <a:stretch>
                <a:fillRect/>
              </a:stretch>
            </p:blipFill>
            <p:spPr>
              <a:xfrm>
                <a:off x="4828796" y="1771676"/>
                <a:ext cx="5583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インク 8"/>
              <p14:cNvContentPartPr/>
              <p14:nvPr/>
            </p14:nvContentPartPr>
            <p14:xfrm>
              <a:off x="3913676" y="2161916"/>
              <a:ext cx="344160" cy="11880"/>
            </p14:xfrm>
          </p:contentPart>
        </mc:Choice>
        <mc:Fallback>
          <p:pic>
            <p:nvPicPr>
              <p:cNvPr id="9" name="インク 8"/>
              <p:cNvPicPr/>
              <p:nvPr/>
            </p:nvPicPr>
            <p:blipFill>
              <a:blip r:embed="rId18"/>
              <a:stretch>
                <a:fillRect/>
              </a:stretch>
            </p:blipFill>
            <p:spPr>
              <a:xfrm>
                <a:off x="3865436" y="2066156"/>
                <a:ext cx="4402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インク 9"/>
              <p14:cNvContentPartPr/>
              <p14:nvPr/>
            </p14:nvContentPartPr>
            <p14:xfrm>
              <a:off x="4955516" y="2182436"/>
              <a:ext cx="374040" cy="39960"/>
            </p14:xfrm>
          </p:contentPart>
        </mc:Choice>
        <mc:Fallback>
          <p:pic>
            <p:nvPicPr>
              <p:cNvPr id="10" name="インク 9"/>
              <p:cNvPicPr/>
              <p:nvPr/>
            </p:nvPicPr>
            <p:blipFill>
              <a:blip r:embed="rId20"/>
              <a:stretch>
                <a:fillRect/>
              </a:stretch>
            </p:blipFill>
            <p:spPr>
              <a:xfrm>
                <a:off x="4907636" y="2086316"/>
                <a:ext cx="4698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 name="インク 10"/>
              <p14:cNvContentPartPr/>
              <p14:nvPr/>
            </p14:nvContentPartPr>
            <p14:xfrm>
              <a:off x="8544716" y="2153276"/>
              <a:ext cx="108000" cy="10080"/>
            </p14:xfrm>
          </p:contentPart>
        </mc:Choice>
        <mc:Fallback>
          <p:pic>
            <p:nvPicPr>
              <p:cNvPr id="11" name="インク 10"/>
              <p:cNvPicPr/>
              <p:nvPr/>
            </p:nvPicPr>
            <p:blipFill>
              <a:blip r:embed="rId22"/>
              <a:stretch>
                <a:fillRect/>
              </a:stretch>
            </p:blipFill>
            <p:spPr>
              <a:xfrm>
                <a:off x="8496476" y="2057156"/>
                <a:ext cx="204120" cy="202320"/>
              </a:xfrm>
              <a:prstGeom prst="rect">
                <a:avLst/>
              </a:prstGeom>
            </p:spPr>
          </p:pic>
        </mc:Fallback>
      </mc:AlternateContent>
    </p:spTree>
    <p:extLst>
      <p:ext uri="{BB962C8B-B14F-4D97-AF65-F5344CB8AC3E}">
        <p14:creationId xmlns:p14="http://schemas.microsoft.com/office/powerpoint/2010/main" val="4162417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548680"/>
            <a:ext cx="8229600" cy="5606083"/>
          </a:xfrm>
        </p:spPr>
        <p:txBody>
          <a:bodyPr>
            <a:normAutofit fontScale="70000" lnSpcReduction="20000"/>
          </a:bodyPr>
          <a:lstStyle/>
          <a:p>
            <a:pPr marL="0" indent="0">
              <a:buNone/>
            </a:pPr>
            <a:r>
              <a:rPr lang="ja-JP" altLang="fr-FR" dirty="0" smtClean="0"/>
              <a:t>（３）選挙結果に対する反応</a:t>
            </a:r>
            <a:endParaRPr lang="fr-FR" altLang="ja-JP" dirty="0" smtClean="0"/>
          </a:p>
          <a:p>
            <a:pPr marL="0" indent="0">
              <a:buNone/>
            </a:pPr>
            <a:r>
              <a:rPr lang="ja-JP" altLang="fr-FR" dirty="0"/>
              <a:t>・</a:t>
            </a:r>
            <a:r>
              <a:rPr lang="en-GB" dirty="0" smtClean="0"/>
              <a:t>FLN</a:t>
            </a:r>
            <a:r>
              <a:rPr lang="ja-JP" altLang="fr-FR" dirty="0"/>
              <a:t>は、自分に有利な選挙区割を行ったにもかかわらず、大敗北をきっしたことを、誰も予想できなかった。第</a:t>
            </a:r>
            <a:r>
              <a:rPr lang="en-GB" dirty="0"/>
              <a:t>1</a:t>
            </a:r>
            <a:r>
              <a:rPr lang="ja-JP" altLang="fr-FR" dirty="0"/>
              <a:t>回投票で、</a:t>
            </a:r>
            <a:r>
              <a:rPr lang="en-GB" dirty="0" smtClean="0"/>
              <a:t>16</a:t>
            </a:r>
            <a:r>
              <a:rPr lang="ja-JP" altLang="fr-FR" dirty="0" smtClean="0"/>
              <a:t>議席</a:t>
            </a:r>
            <a:r>
              <a:rPr lang="ja-JP" altLang="fr-FR" dirty="0"/>
              <a:t>のみ（第</a:t>
            </a:r>
            <a:r>
              <a:rPr lang="en-GB" dirty="0"/>
              <a:t>3</a:t>
            </a:r>
            <a:r>
              <a:rPr lang="ja-JP" altLang="fr-FR" dirty="0"/>
              <a:t>位</a:t>
            </a:r>
            <a:r>
              <a:rPr lang="ja-JP" altLang="fr-FR" dirty="0" smtClean="0"/>
              <a:t>）。</a:t>
            </a:r>
            <a:endParaRPr lang="fr-FR" altLang="ja-JP" dirty="0" smtClean="0"/>
          </a:p>
          <a:p>
            <a:pPr marL="0" indent="0">
              <a:buNone/>
            </a:pPr>
            <a:r>
              <a:rPr lang="ja-JP" altLang="fr-FR" dirty="0" smtClean="0"/>
              <a:t>（４）</a:t>
            </a:r>
            <a:r>
              <a:rPr lang="en-GB" dirty="0" smtClean="0"/>
              <a:t>FFS</a:t>
            </a:r>
            <a:r>
              <a:rPr lang="ja-JP" altLang="fr-FR" dirty="0"/>
              <a:t> （社会主義諸勢力戦線）</a:t>
            </a:r>
            <a:r>
              <a:rPr lang="ja-JP" altLang="fr-FR" dirty="0" smtClean="0"/>
              <a:t>の</a:t>
            </a:r>
            <a:r>
              <a:rPr lang="ja-JP" altLang="fr-FR" dirty="0"/>
              <a:t>党首、</a:t>
            </a:r>
            <a:r>
              <a:rPr lang="en-GB" dirty="0" err="1"/>
              <a:t>Hocine</a:t>
            </a:r>
            <a:r>
              <a:rPr lang="en-GB" dirty="0"/>
              <a:t> Ait –Ahmed</a:t>
            </a:r>
            <a:r>
              <a:rPr lang="ja-JP" altLang="fr-FR" dirty="0"/>
              <a:t>が、</a:t>
            </a:r>
            <a:r>
              <a:rPr lang="en-GB" dirty="0"/>
              <a:t>FIS</a:t>
            </a:r>
            <a:r>
              <a:rPr lang="ja-JP" altLang="fr-FR" dirty="0" smtClean="0"/>
              <a:t>メンバーに</a:t>
            </a:r>
            <a:r>
              <a:rPr lang="ja-JP" altLang="fr-FR" dirty="0"/>
              <a:t>よって</a:t>
            </a:r>
            <a:r>
              <a:rPr lang="en-GB" dirty="0"/>
              <a:t>FFS</a:t>
            </a:r>
            <a:r>
              <a:rPr lang="ja-JP" altLang="fr-FR" dirty="0"/>
              <a:t>の候補者が脅しにあい、投票所が</a:t>
            </a:r>
            <a:r>
              <a:rPr lang="en-GB" dirty="0"/>
              <a:t>FIS</a:t>
            </a:r>
            <a:r>
              <a:rPr lang="ja-JP" altLang="fr-FR" dirty="0"/>
              <a:t>によって支配されていた、と</a:t>
            </a:r>
            <a:r>
              <a:rPr lang="en-GB" dirty="0">
                <a:solidFill>
                  <a:srgbClr val="FF0000"/>
                </a:solidFill>
              </a:rPr>
              <a:t>FIS</a:t>
            </a:r>
            <a:r>
              <a:rPr lang="ja-JP" altLang="fr-FR" dirty="0">
                <a:solidFill>
                  <a:srgbClr val="FF0000"/>
                </a:solidFill>
              </a:rPr>
              <a:t>の不正を非難</a:t>
            </a:r>
            <a:r>
              <a:rPr lang="ja-JP" altLang="fr-FR" dirty="0" smtClean="0"/>
              <a:t>。</a:t>
            </a:r>
            <a:endParaRPr lang="fr-FR" dirty="0" smtClean="0"/>
          </a:p>
          <a:p>
            <a:r>
              <a:rPr lang="en-GB" dirty="0" smtClean="0"/>
              <a:t>FLN</a:t>
            </a:r>
            <a:r>
              <a:rPr lang="ja-JP" altLang="fr-FR" dirty="0" err="1" smtClean="0"/>
              <a:t>、</a:t>
            </a:r>
            <a:r>
              <a:rPr lang="en-GB" dirty="0" smtClean="0"/>
              <a:t>RCD</a:t>
            </a:r>
            <a:r>
              <a:rPr lang="ja-JP" altLang="fr-FR" dirty="0" err="1" smtClean="0"/>
              <a:t>、</a:t>
            </a:r>
            <a:r>
              <a:rPr lang="en-GB" dirty="0" smtClean="0"/>
              <a:t>MAJD(</a:t>
            </a:r>
            <a:r>
              <a:rPr lang="ja-JP" altLang="fr-FR" dirty="0" smtClean="0"/>
              <a:t>正義と発展のためのアルジェリア運動</a:t>
            </a:r>
            <a:r>
              <a:rPr lang="en-GB" dirty="0" smtClean="0"/>
              <a:t>)</a:t>
            </a:r>
            <a:r>
              <a:rPr lang="ja-JP" altLang="fr-FR" dirty="0" smtClean="0"/>
              <a:t>も、</a:t>
            </a:r>
            <a:r>
              <a:rPr lang="en-GB" dirty="0" smtClean="0"/>
              <a:t>FFS</a:t>
            </a:r>
            <a:r>
              <a:rPr lang="ja-JP" altLang="fr-FR" dirty="0" smtClean="0"/>
              <a:t>の非難と同じ非難。</a:t>
            </a:r>
            <a:endParaRPr lang="fr-FR" altLang="ja-JP" dirty="0" smtClean="0"/>
          </a:p>
          <a:p>
            <a:pPr marL="0" indent="0">
              <a:buNone/>
            </a:pPr>
            <a:r>
              <a:rPr lang="ja-JP" altLang="fr-FR" dirty="0" smtClean="0">
                <a:solidFill>
                  <a:srgbClr val="FF0000"/>
                </a:solidFill>
              </a:rPr>
              <a:t>（５）市民社会の中から</a:t>
            </a:r>
            <a:r>
              <a:rPr lang="fr-FR" altLang="ja-JP" dirty="0" smtClean="0">
                <a:solidFill>
                  <a:srgbClr val="FF0000"/>
                </a:solidFill>
              </a:rPr>
              <a:t>FIS</a:t>
            </a:r>
            <a:r>
              <a:rPr lang="ja-JP" altLang="fr-FR" dirty="0">
                <a:solidFill>
                  <a:srgbClr val="FF0000"/>
                </a:solidFill>
              </a:rPr>
              <a:t>排除</a:t>
            </a:r>
            <a:r>
              <a:rPr lang="ja-JP" altLang="fr-FR" dirty="0" smtClean="0">
                <a:solidFill>
                  <a:srgbClr val="FF0000"/>
                </a:solidFill>
              </a:rPr>
              <a:t>の動き</a:t>
            </a:r>
            <a:endParaRPr lang="fr-FR" altLang="ja-JP" dirty="0" smtClean="0">
              <a:solidFill>
                <a:srgbClr val="FF0000"/>
              </a:solidFill>
            </a:endParaRPr>
          </a:p>
          <a:p>
            <a:pPr marL="0" indent="0">
              <a:buNone/>
            </a:pPr>
            <a:r>
              <a:rPr lang="ja-JP" altLang="fr-FR" dirty="0"/>
              <a:t>１</a:t>
            </a:r>
            <a:r>
              <a:rPr lang="en-GB" dirty="0"/>
              <a:t>2</a:t>
            </a:r>
            <a:r>
              <a:rPr lang="ja-JP" altLang="fr-FR" dirty="0"/>
              <a:t>月</a:t>
            </a:r>
            <a:r>
              <a:rPr lang="en-GB" dirty="0"/>
              <a:t>30</a:t>
            </a:r>
            <a:r>
              <a:rPr lang="ja-JP" altLang="fr-FR" dirty="0"/>
              <a:t>日、</a:t>
            </a:r>
            <a:r>
              <a:rPr lang="en-GB" dirty="0"/>
              <a:t>UGTA</a:t>
            </a:r>
            <a:r>
              <a:rPr lang="ja-JP" altLang="fr-FR" dirty="0" err="1"/>
              <a:t>、</a:t>
            </a:r>
            <a:r>
              <a:rPr lang="en-GB" dirty="0"/>
              <a:t>UNFP(Union </a:t>
            </a:r>
            <a:r>
              <a:rPr lang="en-GB" dirty="0" err="1"/>
              <a:t>nationale</a:t>
            </a:r>
            <a:r>
              <a:rPr lang="en-GB" dirty="0"/>
              <a:t> des entrepreneurs publics</a:t>
            </a:r>
            <a:r>
              <a:rPr lang="ja-JP" altLang="fr-FR" dirty="0"/>
              <a:t>全国公共企業連合</a:t>
            </a:r>
            <a:r>
              <a:rPr lang="en-GB" dirty="0"/>
              <a:t>)</a:t>
            </a:r>
            <a:r>
              <a:rPr lang="ja-JP" altLang="fr-FR" dirty="0" err="1"/>
              <a:t>、</a:t>
            </a:r>
            <a:r>
              <a:rPr lang="ja-JP" altLang="fr-FR" dirty="0"/>
              <a:t>女性市民団体の活動下たち、公職幹部が、アルジェリアを救済するための委員会</a:t>
            </a:r>
            <a:r>
              <a:rPr lang="en-GB" dirty="0">
                <a:solidFill>
                  <a:srgbClr val="FF0000"/>
                </a:solidFill>
              </a:rPr>
              <a:t>CNSA</a:t>
            </a:r>
            <a:r>
              <a:rPr lang="ja-JP" altLang="fr-FR" dirty="0"/>
              <a:t>（</a:t>
            </a:r>
            <a:r>
              <a:rPr lang="en-GB" dirty="0" err="1"/>
              <a:t>Comité</a:t>
            </a:r>
            <a:r>
              <a:rPr lang="en-GB" dirty="0"/>
              <a:t> national pour la </a:t>
            </a:r>
            <a:r>
              <a:rPr lang="en-GB" dirty="0" err="1"/>
              <a:t>sauvegarde</a:t>
            </a:r>
            <a:r>
              <a:rPr lang="en-GB" dirty="0"/>
              <a:t> de </a:t>
            </a:r>
            <a:r>
              <a:rPr lang="en-GB" dirty="0" err="1"/>
              <a:t>l’Algérie</a:t>
            </a:r>
            <a:r>
              <a:rPr lang="ja-JP" altLang="fr-FR" dirty="0"/>
              <a:t>）を設立</a:t>
            </a:r>
            <a:r>
              <a:rPr lang="ja-JP" altLang="fr-FR" dirty="0" smtClean="0"/>
              <a:t>。</a:t>
            </a:r>
            <a:endParaRPr lang="fr-FR" altLang="ja-JP" dirty="0" smtClean="0"/>
          </a:p>
          <a:p>
            <a:pPr marL="0" indent="0">
              <a:buNone/>
            </a:pPr>
            <a:r>
              <a:rPr lang="ja-JP" altLang="fr-FR" dirty="0" smtClean="0"/>
              <a:t>★</a:t>
            </a:r>
            <a:r>
              <a:rPr lang="ja-JP" altLang="fr-FR" dirty="0"/>
              <a:t>すべての市民への</a:t>
            </a:r>
            <a:r>
              <a:rPr lang="ja-JP" altLang="fr-FR" dirty="0" smtClean="0"/>
              <a:t>アピール</a:t>
            </a:r>
            <a:endParaRPr lang="fr-FR" altLang="ja-JP" dirty="0" smtClean="0"/>
          </a:p>
          <a:p>
            <a:pPr marL="0" indent="0">
              <a:buNone/>
            </a:pPr>
            <a:r>
              <a:rPr lang="ja-JP" altLang="fr-FR" dirty="0" smtClean="0">
                <a:solidFill>
                  <a:srgbClr val="FF0000"/>
                </a:solidFill>
              </a:rPr>
              <a:t>民主</a:t>
            </a:r>
            <a:r>
              <a:rPr lang="ja-JP" altLang="fr-FR" dirty="0">
                <a:solidFill>
                  <a:srgbClr val="FF0000"/>
                </a:solidFill>
              </a:rPr>
              <a:t>主義を否定する</a:t>
            </a:r>
            <a:r>
              <a:rPr lang="ja-JP" altLang="fr-FR" dirty="0" smtClean="0">
                <a:solidFill>
                  <a:srgbClr val="FF0000"/>
                </a:solidFill>
              </a:rPr>
              <a:t>者（</a:t>
            </a:r>
            <a:r>
              <a:rPr lang="fr-FR" altLang="ja-JP" dirty="0" smtClean="0">
                <a:solidFill>
                  <a:srgbClr val="FF0000"/>
                </a:solidFill>
              </a:rPr>
              <a:t>FIS</a:t>
            </a:r>
            <a:r>
              <a:rPr lang="ja-JP" altLang="fr-FR" dirty="0" smtClean="0">
                <a:solidFill>
                  <a:srgbClr val="FF0000"/>
                </a:solidFill>
              </a:rPr>
              <a:t>）に</a:t>
            </a:r>
            <a:r>
              <a:rPr lang="ja-JP" altLang="fr-FR" dirty="0">
                <a:solidFill>
                  <a:srgbClr val="FF0000"/>
                </a:solidFill>
              </a:rPr>
              <a:t>よってデモクラシーは救済</a:t>
            </a:r>
            <a:r>
              <a:rPr lang="ja-JP" altLang="fr-FR" dirty="0" smtClean="0">
                <a:solidFill>
                  <a:srgbClr val="FF0000"/>
                </a:solidFill>
              </a:rPr>
              <a:t>できない</a:t>
            </a:r>
            <a:r>
              <a:rPr lang="ja-JP" altLang="fr-FR" dirty="0" smtClean="0"/>
              <a:t>。民主化</a:t>
            </a:r>
            <a:r>
              <a:rPr lang="ja-JP" altLang="fr-FR" dirty="0"/>
              <a:t>の過程を深めるため</a:t>
            </a:r>
            <a:r>
              <a:rPr lang="ja-JP" altLang="fr-FR" dirty="0" smtClean="0"/>
              <a:t>に、①選挙</a:t>
            </a:r>
            <a:r>
              <a:rPr lang="ja-JP" altLang="fr-FR" dirty="0"/>
              <a:t>時の</a:t>
            </a:r>
            <a:r>
              <a:rPr lang="en-GB" dirty="0"/>
              <a:t>FIS</a:t>
            </a:r>
            <a:r>
              <a:rPr lang="ja-JP" altLang="fr-FR" dirty="0"/>
              <a:t>の裏工作と不正操作の告発</a:t>
            </a:r>
            <a:r>
              <a:rPr lang="ja-JP" altLang="fr-FR" dirty="0" smtClean="0"/>
              <a:t>、</a:t>
            </a:r>
            <a:r>
              <a:rPr lang="ja-JP" altLang="fr-FR" dirty="0"/>
              <a:t>②</a:t>
            </a:r>
            <a:r>
              <a:rPr lang="en-GB" dirty="0" smtClean="0"/>
              <a:t>FIS</a:t>
            </a:r>
            <a:r>
              <a:rPr lang="ja-JP" altLang="fr-FR" dirty="0"/>
              <a:t>を、デモクラシーの墓ほり人として告発、など</a:t>
            </a:r>
            <a:r>
              <a:rPr lang="ja-JP" altLang="fr-FR" dirty="0" smtClean="0"/>
              <a:t>訴える。</a:t>
            </a: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1311405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88640"/>
            <a:ext cx="8229600" cy="5937523"/>
          </a:xfrm>
        </p:spPr>
        <p:txBody>
          <a:bodyPr>
            <a:normAutofit/>
          </a:bodyPr>
          <a:lstStyle/>
          <a:p>
            <a:pPr marL="0" indent="0">
              <a:buNone/>
            </a:pPr>
            <a:r>
              <a:rPr lang="ja-JP" altLang="fr-FR" sz="2400" dirty="0" smtClean="0"/>
              <a:t>（６）ジャーナリズムの</a:t>
            </a:r>
            <a:r>
              <a:rPr lang="fr-FR" altLang="ja-JP" sz="2400" dirty="0" smtClean="0"/>
              <a:t>FIS</a:t>
            </a:r>
            <a:r>
              <a:rPr lang="ja-JP" altLang="fr-FR" sz="2400" dirty="0" smtClean="0"/>
              <a:t>排除への同調</a:t>
            </a:r>
            <a:endParaRPr lang="fr-FR" altLang="ja-JP" sz="2400" dirty="0" smtClean="0"/>
          </a:p>
          <a:p>
            <a:pPr marL="0" indent="0">
              <a:buNone/>
            </a:pPr>
            <a:r>
              <a:rPr lang="ja-JP" altLang="fr-FR" sz="2400" dirty="0" smtClean="0"/>
              <a:t>・</a:t>
            </a:r>
            <a:r>
              <a:rPr lang="en-GB" sz="2400" dirty="0" smtClean="0"/>
              <a:t>El </a:t>
            </a:r>
            <a:r>
              <a:rPr lang="en-GB" sz="2400" dirty="0"/>
              <a:t>Watan</a:t>
            </a:r>
            <a:r>
              <a:rPr lang="ja-JP" altLang="fr-FR" sz="2400" dirty="0"/>
              <a:t>紙は、</a:t>
            </a:r>
            <a:r>
              <a:rPr lang="en-GB" sz="2400" dirty="0"/>
              <a:t>12</a:t>
            </a:r>
            <a:r>
              <a:rPr lang="ja-JP" altLang="fr-FR" sz="2400" dirty="0"/>
              <a:t>月</a:t>
            </a:r>
            <a:r>
              <a:rPr lang="en-GB" sz="2400" dirty="0"/>
              <a:t>31</a:t>
            </a:r>
            <a:r>
              <a:rPr lang="ja-JP" altLang="fr-FR" sz="2400" dirty="0"/>
              <a:t>日の紙上で、</a:t>
            </a:r>
            <a:r>
              <a:rPr lang="fr-FR" altLang="ja-JP" sz="2400" dirty="0"/>
              <a:t>《</a:t>
            </a:r>
            <a:r>
              <a:rPr lang="ja-JP" altLang="fr-FR" sz="2400" dirty="0"/>
              <a:t>第</a:t>
            </a:r>
            <a:r>
              <a:rPr lang="en-GB" sz="2400" dirty="0"/>
              <a:t>2</a:t>
            </a:r>
            <a:r>
              <a:rPr lang="ja-JP" altLang="fr-FR" sz="2400" dirty="0"/>
              <a:t>回投票、</a:t>
            </a:r>
            <a:r>
              <a:rPr lang="en-GB" sz="2400" dirty="0" smtClean="0"/>
              <a:t>No</a:t>
            </a:r>
            <a:r>
              <a:rPr lang="ja-JP" altLang="fr-FR" sz="2400" dirty="0" smtClean="0"/>
              <a:t>！</a:t>
            </a:r>
            <a:r>
              <a:rPr lang="fr-FR" altLang="ja-JP" sz="2400" dirty="0" smtClean="0"/>
              <a:t>》</a:t>
            </a:r>
            <a:r>
              <a:rPr lang="ja-JP" altLang="fr-FR" sz="2400" dirty="0"/>
              <a:t>という</a:t>
            </a:r>
            <a:r>
              <a:rPr lang="ja-JP" altLang="fr-FR" sz="2400" dirty="0" smtClean="0"/>
              <a:t>記事</a:t>
            </a:r>
            <a:endParaRPr lang="fr-FR" altLang="ja-JP" sz="2400" dirty="0" smtClean="0"/>
          </a:p>
          <a:p>
            <a:pPr marL="0" indent="0">
              <a:buNone/>
            </a:pPr>
            <a:r>
              <a:rPr lang="ja-JP" altLang="fr-FR" sz="2400" dirty="0"/>
              <a:t>（７</a:t>
            </a:r>
            <a:r>
              <a:rPr lang="ja-JP" altLang="fr-FR" sz="2400" dirty="0" smtClean="0"/>
              <a:t>）相反する</a:t>
            </a:r>
            <a:r>
              <a:rPr lang="fr-FR" altLang="ja-JP" sz="2400" dirty="0"/>
              <a:t>《</a:t>
            </a:r>
            <a:r>
              <a:rPr lang="ja-JP" altLang="fr-FR" sz="2400" dirty="0"/>
              <a:t>デモクラシーを救済せよ！</a:t>
            </a:r>
            <a:r>
              <a:rPr lang="fr-FR" altLang="ja-JP" sz="2400" dirty="0" smtClean="0"/>
              <a:t>》</a:t>
            </a:r>
            <a:r>
              <a:rPr lang="ja-JP" altLang="fr-FR" sz="2400" dirty="0" smtClean="0"/>
              <a:t>デモ</a:t>
            </a:r>
            <a:endParaRPr lang="fr-FR" altLang="ja-JP" sz="2400" dirty="0" smtClean="0"/>
          </a:p>
          <a:p>
            <a:r>
              <a:rPr lang="en-GB" sz="2400" dirty="0"/>
              <a:t>1</a:t>
            </a:r>
            <a:r>
              <a:rPr lang="ja-JP" altLang="fr-FR" sz="2400" dirty="0"/>
              <a:t>月</a:t>
            </a:r>
            <a:r>
              <a:rPr lang="en-GB" sz="2400" dirty="0"/>
              <a:t>2</a:t>
            </a:r>
            <a:r>
              <a:rPr lang="ja-JP" altLang="fr-FR" sz="2400" dirty="0"/>
              <a:t>日、</a:t>
            </a:r>
            <a:r>
              <a:rPr lang="fr-FR" altLang="ja-JP" sz="2400" dirty="0"/>
              <a:t>《</a:t>
            </a:r>
            <a:r>
              <a:rPr lang="ja-JP" altLang="fr-FR" sz="2400" dirty="0"/>
              <a:t>デモクラシーを救済せよ！</a:t>
            </a:r>
            <a:r>
              <a:rPr lang="fr-FR" altLang="ja-JP" sz="2400" dirty="0"/>
              <a:t>》</a:t>
            </a:r>
            <a:r>
              <a:rPr lang="ja-JP" altLang="fr-FR" sz="2400" dirty="0"/>
              <a:t>という同じスローガンを叫ぶ、相反する</a:t>
            </a:r>
            <a:r>
              <a:rPr lang="en-GB" sz="2400" dirty="0"/>
              <a:t>2</a:t>
            </a:r>
            <a:r>
              <a:rPr lang="ja-JP" altLang="fr-FR" sz="2400" dirty="0" err="1"/>
              <a:t>つの</a:t>
            </a:r>
            <a:r>
              <a:rPr lang="ja-JP" altLang="fr-FR" sz="2400" dirty="0"/>
              <a:t>グループが数十万人のデモ。</a:t>
            </a:r>
            <a:endParaRPr lang="fr-FR" sz="2400" dirty="0"/>
          </a:p>
          <a:p>
            <a:pPr marL="0" indent="0">
              <a:buNone/>
            </a:pPr>
            <a:r>
              <a:rPr lang="ja-JP" altLang="fr-FR" sz="2400" dirty="0"/>
              <a:t>一つは、選挙の結果を受け入れることがデモクラシーである、とする</a:t>
            </a:r>
            <a:r>
              <a:rPr lang="ja-JP" altLang="fr-FR" sz="2400" dirty="0">
                <a:solidFill>
                  <a:srgbClr val="FF0000"/>
                </a:solidFill>
              </a:rPr>
              <a:t>選挙</a:t>
            </a:r>
            <a:r>
              <a:rPr lang="ja-JP" altLang="fr-FR" sz="2400" dirty="0" smtClean="0">
                <a:solidFill>
                  <a:srgbClr val="FF0000"/>
                </a:solidFill>
              </a:rPr>
              <a:t>継続</a:t>
            </a:r>
            <a:r>
              <a:rPr lang="ja-JP" altLang="fr-FR" sz="2400" dirty="0" smtClean="0">
                <a:solidFill>
                  <a:srgbClr val="FF0000"/>
                </a:solidFill>
              </a:rPr>
              <a:t>を主張する集団。</a:t>
            </a:r>
            <a:endParaRPr lang="fr-FR" sz="2400" dirty="0"/>
          </a:p>
          <a:p>
            <a:pPr marL="0" indent="0">
              <a:buNone/>
            </a:pPr>
            <a:r>
              <a:rPr lang="ja-JP" altLang="fr-FR" sz="2400" dirty="0"/>
              <a:t>もう一つは、デモクラシーを破壊する危険性のある選挙を中止せよ、とする</a:t>
            </a:r>
            <a:r>
              <a:rPr lang="ja-JP" altLang="fr-FR" sz="2400" dirty="0">
                <a:solidFill>
                  <a:srgbClr val="FF0000"/>
                </a:solidFill>
              </a:rPr>
              <a:t>選挙中止を主張する</a:t>
            </a:r>
            <a:r>
              <a:rPr lang="ja-JP" altLang="fr-FR" sz="2400" dirty="0" smtClean="0">
                <a:solidFill>
                  <a:srgbClr val="FF0000"/>
                </a:solidFill>
              </a:rPr>
              <a:t>集団。</a:t>
            </a:r>
            <a:endParaRPr lang="fr-FR" altLang="ja-JP" sz="2400" dirty="0" smtClean="0">
              <a:solidFill>
                <a:srgbClr val="FF0000"/>
              </a:solidFill>
            </a:endParaRPr>
          </a:p>
          <a:p>
            <a:pPr marL="0" indent="0">
              <a:buNone/>
            </a:pPr>
            <a:r>
              <a:rPr lang="ja-JP" altLang="fr-FR" sz="2400" dirty="0"/>
              <a:t>（８</a:t>
            </a:r>
            <a:r>
              <a:rPr lang="ja-JP" altLang="fr-FR" sz="2400" dirty="0" smtClean="0"/>
              <a:t>）</a:t>
            </a:r>
            <a:r>
              <a:rPr lang="fr-FR" altLang="ja-JP" sz="2400" u="sng" dirty="0" smtClean="0">
                <a:solidFill>
                  <a:srgbClr val="FF0000"/>
                </a:solidFill>
              </a:rPr>
              <a:t>FLN</a:t>
            </a:r>
            <a:r>
              <a:rPr lang="ja-JP" altLang="fr-FR" sz="2400" u="sng" dirty="0" smtClean="0">
                <a:solidFill>
                  <a:srgbClr val="FF0000"/>
                </a:solidFill>
              </a:rPr>
              <a:t>と</a:t>
            </a:r>
            <a:r>
              <a:rPr lang="fr-FR" altLang="ja-JP" sz="2400" u="sng" dirty="0" smtClean="0">
                <a:solidFill>
                  <a:srgbClr val="FF0000"/>
                </a:solidFill>
              </a:rPr>
              <a:t>FFS</a:t>
            </a:r>
            <a:r>
              <a:rPr lang="ja-JP" altLang="fr-FR" sz="2400" u="sng" dirty="0" smtClean="0">
                <a:solidFill>
                  <a:srgbClr val="FF0000"/>
                </a:solidFill>
              </a:rPr>
              <a:t>は、選挙継続を</a:t>
            </a:r>
            <a:r>
              <a:rPr lang="ja-JP" altLang="fr-FR" sz="2400" u="sng" dirty="0" smtClean="0">
                <a:solidFill>
                  <a:srgbClr val="FF0000"/>
                </a:solidFill>
              </a:rPr>
              <a:t>主張</a:t>
            </a:r>
            <a:endParaRPr lang="fr-FR" altLang="ja-JP" sz="2400" u="sng" dirty="0" smtClean="0">
              <a:solidFill>
                <a:srgbClr val="FF0000"/>
              </a:solidFill>
            </a:endParaRPr>
          </a:p>
          <a:p>
            <a:pPr marL="0" indent="0">
              <a:buNone/>
            </a:pPr>
            <a:r>
              <a:rPr lang="ja-JP" altLang="fr-FR" sz="2400" dirty="0"/>
              <a:t>・</a:t>
            </a:r>
            <a:r>
              <a:rPr lang="en-GB" sz="2400" dirty="0"/>
              <a:t>1</a:t>
            </a:r>
            <a:r>
              <a:rPr lang="ja-JP" altLang="fr-FR" sz="2400" dirty="0"/>
              <a:t>月</a:t>
            </a:r>
            <a:r>
              <a:rPr lang="en-GB" sz="2400" dirty="0"/>
              <a:t>3</a:t>
            </a:r>
            <a:r>
              <a:rPr lang="ja-JP" altLang="fr-FR" sz="2400" dirty="0"/>
              <a:t>日、アルジェで予定通り、選挙を実施せよ</a:t>
            </a:r>
            <a:r>
              <a:rPr lang="ja-JP" altLang="fr-FR" sz="2400" dirty="0" err="1"/>
              <a:t>！、</a:t>
            </a:r>
            <a:r>
              <a:rPr lang="ja-JP" altLang="fr-FR" sz="2400" dirty="0"/>
              <a:t>というデモに、</a:t>
            </a:r>
            <a:r>
              <a:rPr lang="en-GB" sz="2400" dirty="0"/>
              <a:t>FIS</a:t>
            </a:r>
            <a:r>
              <a:rPr lang="ja-JP" altLang="fr-FR" sz="2400" dirty="0" err="1"/>
              <a:t>、</a:t>
            </a:r>
            <a:r>
              <a:rPr lang="en-GB" sz="2400" dirty="0"/>
              <a:t>FLN</a:t>
            </a:r>
            <a:r>
              <a:rPr lang="ja-JP" altLang="fr-FR" sz="2400" dirty="0" err="1"/>
              <a:t>、</a:t>
            </a:r>
            <a:r>
              <a:rPr lang="en-GB" sz="2400" dirty="0"/>
              <a:t>FFS</a:t>
            </a:r>
            <a:r>
              <a:rPr lang="ja-JP" altLang="fr-FR" sz="2400" dirty="0"/>
              <a:t>が参加</a:t>
            </a:r>
            <a:r>
              <a:rPr lang="ja-JP" altLang="fr-FR" sz="2400" dirty="0" smtClean="0"/>
              <a:t>。</a:t>
            </a:r>
            <a:endParaRPr lang="fr-FR" altLang="ja-JP" sz="2400" u="sng" dirty="0" smtClean="0"/>
          </a:p>
          <a:p>
            <a:pPr marL="0" indent="0">
              <a:buNone/>
            </a:pPr>
            <a:endParaRPr lang="fr-FR" dirty="0"/>
          </a:p>
        </p:txBody>
      </p:sp>
    </p:spTree>
    <p:extLst>
      <p:ext uri="{BB962C8B-B14F-4D97-AF65-F5344CB8AC3E}">
        <p14:creationId xmlns:p14="http://schemas.microsoft.com/office/powerpoint/2010/main" val="764296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692696"/>
            <a:ext cx="8229600" cy="5433467"/>
          </a:xfrm>
        </p:spPr>
        <p:txBody>
          <a:bodyPr>
            <a:normAutofit fontScale="62500" lnSpcReduction="20000"/>
          </a:bodyPr>
          <a:lstStyle/>
          <a:p>
            <a:pPr marL="0" indent="0">
              <a:buNone/>
            </a:pPr>
            <a:r>
              <a:rPr lang="ja-JP" altLang="fr-FR" dirty="0" smtClean="0"/>
              <a:t>９．選挙中止はいかにして決まったか？</a:t>
            </a:r>
            <a:endParaRPr lang="fr-FR" altLang="ja-JP" dirty="0" smtClean="0"/>
          </a:p>
          <a:p>
            <a:pPr marL="0" indent="0">
              <a:buNone/>
            </a:pPr>
            <a:r>
              <a:rPr lang="ja-JP" altLang="fr-FR" dirty="0"/>
              <a:t>（１</a:t>
            </a:r>
            <a:r>
              <a:rPr lang="ja-JP" altLang="fr-FR" dirty="0" smtClean="0"/>
              <a:t>）軍主導の選挙中止のシナリオ</a:t>
            </a:r>
            <a:endParaRPr lang="fr-FR" altLang="ja-JP" dirty="0" smtClean="0"/>
          </a:p>
          <a:p>
            <a:pPr marL="0" indent="0">
              <a:buNone/>
            </a:pPr>
            <a:r>
              <a:rPr lang="ja-JP" altLang="fr-FR" dirty="0"/>
              <a:t>・</a:t>
            </a:r>
            <a:r>
              <a:rPr lang="en-GB" dirty="0" smtClean="0"/>
              <a:t>12/27 </a:t>
            </a:r>
            <a:r>
              <a:rPr lang="ja-JP" altLang="fr-FR" dirty="0" smtClean="0"/>
              <a:t>・・・内相</a:t>
            </a:r>
            <a:r>
              <a:rPr lang="en-GB" dirty="0" err="1"/>
              <a:t>Larbi</a:t>
            </a:r>
            <a:r>
              <a:rPr lang="en-GB" dirty="0"/>
              <a:t> </a:t>
            </a:r>
            <a:r>
              <a:rPr lang="en-GB" dirty="0" err="1"/>
              <a:t>Belkheir</a:t>
            </a:r>
            <a:r>
              <a:rPr lang="ja-JP" altLang="fr-FR" dirty="0" err="1"/>
              <a:t>、</a:t>
            </a:r>
            <a:r>
              <a:rPr lang="ja-JP" altLang="fr-FR" dirty="0"/>
              <a:t>首相</a:t>
            </a:r>
            <a:r>
              <a:rPr lang="en-GB" dirty="0"/>
              <a:t>Sid Ahmed </a:t>
            </a:r>
            <a:r>
              <a:rPr lang="en-GB" dirty="0" err="1"/>
              <a:t>Ghozali</a:t>
            </a:r>
            <a:r>
              <a:rPr lang="ja-JP" altLang="fr-FR" dirty="0" err="1"/>
              <a:t>、</a:t>
            </a:r>
            <a:r>
              <a:rPr lang="ja-JP" altLang="fr-FR" dirty="0"/>
              <a:t>国防省</a:t>
            </a:r>
            <a:r>
              <a:rPr lang="en-GB" dirty="0"/>
              <a:t>Khaled </a:t>
            </a:r>
            <a:r>
              <a:rPr lang="en-GB" dirty="0" err="1"/>
              <a:t>Nezzar</a:t>
            </a:r>
            <a:r>
              <a:rPr lang="ja-JP" altLang="fr-FR" dirty="0"/>
              <a:t>が</a:t>
            </a:r>
            <a:r>
              <a:rPr lang="ja-JP" altLang="fr-FR" dirty="0" smtClean="0"/>
              <a:t>、</a:t>
            </a:r>
            <a:r>
              <a:rPr lang="ja-JP" altLang="fr-FR" dirty="0"/>
              <a:t>シャドリ</a:t>
            </a:r>
            <a:r>
              <a:rPr lang="ja-JP" altLang="fr-FR" dirty="0" smtClean="0"/>
              <a:t>大統領</a:t>
            </a:r>
            <a:r>
              <a:rPr lang="ja-JP" altLang="fr-FR" dirty="0"/>
              <a:t>と面会</a:t>
            </a:r>
            <a:r>
              <a:rPr lang="ja-JP" altLang="fr-FR" dirty="0" smtClean="0"/>
              <a:t>。</a:t>
            </a:r>
            <a:endParaRPr lang="fr-FR" altLang="ja-JP" dirty="0" smtClean="0"/>
          </a:p>
          <a:p>
            <a:pPr marL="0" indent="0">
              <a:buNone/>
            </a:pPr>
            <a:r>
              <a:rPr lang="ja-JP" altLang="fr-FR" dirty="0" smtClean="0"/>
              <a:t>・</a:t>
            </a:r>
            <a:r>
              <a:rPr lang="fr-FR" altLang="ja-JP" dirty="0" smtClean="0"/>
              <a:t>12/27</a:t>
            </a:r>
            <a:r>
              <a:rPr lang="ja-JP" altLang="fr-FR" dirty="0" smtClean="0"/>
              <a:t>～</a:t>
            </a:r>
            <a:r>
              <a:rPr lang="ja-JP" altLang="fr-FR" dirty="0"/>
              <a:t>数日間</a:t>
            </a:r>
            <a:r>
              <a:rPr lang="ja-JP" altLang="fr-FR" dirty="0" smtClean="0"/>
              <a:t>・・・</a:t>
            </a:r>
            <a:r>
              <a:rPr lang="ja-JP" altLang="fr-FR" u="sng" dirty="0" smtClean="0"/>
              <a:t>憲法</a:t>
            </a:r>
            <a:r>
              <a:rPr lang="ja-JP" altLang="fr-FR" u="sng" dirty="0"/>
              <a:t>の</a:t>
            </a:r>
            <a:r>
              <a:rPr lang="ja-JP" altLang="fr-FR" u="sng" dirty="0" smtClean="0"/>
              <a:t>規定の枠内</a:t>
            </a:r>
            <a:r>
              <a:rPr lang="ja-JP" altLang="fr-FR" u="sng" dirty="0"/>
              <a:t>での選挙中止</a:t>
            </a:r>
            <a:r>
              <a:rPr lang="ja-JP" altLang="fr-FR" dirty="0"/>
              <a:t>を模索するため、</a:t>
            </a:r>
            <a:r>
              <a:rPr lang="ja-JP" altLang="fr-FR" dirty="0" smtClean="0"/>
              <a:t>特別組織</a:t>
            </a:r>
            <a:endParaRPr lang="fr-FR" altLang="ja-JP" dirty="0" smtClean="0"/>
          </a:p>
          <a:p>
            <a:pPr marL="0" indent="0">
              <a:buNone/>
            </a:pPr>
            <a:r>
              <a:rPr lang="ja-JP" altLang="fr-FR" dirty="0" smtClean="0"/>
              <a:t>：</a:t>
            </a:r>
            <a:r>
              <a:rPr lang="en-GB" dirty="0" err="1" smtClean="0"/>
              <a:t>Abubakar</a:t>
            </a:r>
            <a:r>
              <a:rPr lang="en-GB" dirty="0" smtClean="0"/>
              <a:t> </a:t>
            </a:r>
            <a:r>
              <a:rPr lang="en-GB" dirty="0" err="1"/>
              <a:t>Belkaid</a:t>
            </a:r>
            <a:r>
              <a:rPr lang="ja-JP" altLang="fr-FR" dirty="0"/>
              <a:t>情報省大臣、</a:t>
            </a:r>
            <a:r>
              <a:rPr lang="en-GB" dirty="0"/>
              <a:t>Ali Haroun</a:t>
            </a:r>
            <a:r>
              <a:rPr lang="ja-JP" altLang="fr-FR" dirty="0"/>
              <a:t>人権大臣、</a:t>
            </a:r>
            <a:r>
              <a:rPr lang="en-GB" dirty="0"/>
              <a:t>Mohamed Touati</a:t>
            </a:r>
            <a:r>
              <a:rPr lang="ja-JP" altLang="fr-FR" dirty="0"/>
              <a:t>将軍、</a:t>
            </a:r>
            <a:r>
              <a:rPr lang="en-GB" dirty="0" err="1"/>
              <a:t>Abdelmadjid</a:t>
            </a:r>
            <a:r>
              <a:rPr lang="en-GB" dirty="0"/>
              <a:t> </a:t>
            </a:r>
            <a:r>
              <a:rPr lang="en-GB" dirty="0" err="1"/>
              <a:t>Taright</a:t>
            </a:r>
            <a:r>
              <a:rPr lang="ja-JP" altLang="fr-FR" dirty="0"/>
              <a:t>将軍。</a:t>
            </a:r>
            <a:endParaRPr lang="fr-FR" dirty="0"/>
          </a:p>
          <a:p>
            <a:pPr marL="0" indent="0">
              <a:buNone/>
            </a:pPr>
            <a:r>
              <a:rPr lang="ja-JP" altLang="fr-FR" dirty="0"/>
              <a:t>議論は、数日、継続</a:t>
            </a:r>
            <a:r>
              <a:rPr lang="en-GB" dirty="0" smtClean="0"/>
              <a:t>➡</a:t>
            </a:r>
            <a:r>
              <a:rPr lang="ja-JP" altLang="fr-FR" dirty="0" smtClean="0"/>
              <a:t>主要な大臣や</a:t>
            </a:r>
            <a:r>
              <a:rPr lang="ja-JP" altLang="fr-FR" dirty="0"/>
              <a:t>軍幹部たちは</a:t>
            </a:r>
            <a:r>
              <a:rPr lang="ja-JP" altLang="fr-FR" dirty="0" smtClean="0"/>
              <a:t>、シャドリ大統領が</a:t>
            </a:r>
            <a:r>
              <a:rPr lang="en-GB" dirty="0"/>
              <a:t>FIS</a:t>
            </a:r>
            <a:r>
              <a:rPr lang="ja-JP" altLang="fr-FR" dirty="0"/>
              <a:t>の勝利を受け入れる考えであることを</a:t>
            </a:r>
            <a:r>
              <a:rPr lang="ja-JP" altLang="fr-FR" dirty="0" smtClean="0"/>
              <a:t>確信した</a:t>
            </a:r>
            <a:r>
              <a:rPr lang="ja-JP" altLang="fr-FR" dirty="0"/>
              <a:t>ので</a:t>
            </a:r>
            <a:r>
              <a:rPr lang="ja-JP" altLang="fr-FR" dirty="0" smtClean="0"/>
              <a:t>、</a:t>
            </a:r>
            <a:r>
              <a:rPr lang="ja-JP" altLang="fr-FR" dirty="0" smtClean="0">
                <a:solidFill>
                  <a:srgbClr val="FF0000"/>
                </a:solidFill>
              </a:rPr>
              <a:t>強制的</a:t>
            </a:r>
            <a:r>
              <a:rPr lang="ja-JP" altLang="fr-FR" dirty="0">
                <a:solidFill>
                  <a:srgbClr val="FF0000"/>
                </a:solidFill>
              </a:rPr>
              <a:t>に辞任へ</a:t>
            </a:r>
            <a:r>
              <a:rPr lang="ja-JP" altLang="fr-FR" dirty="0" smtClean="0"/>
              <a:t>と追い込む。</a:t>
            </a:r>
            <a:endParaRPr lang="fr-FR" altLang="ja-JP" dirty="0" smtClean="0"/>
          </a:p>
          <a:p>
            <a:pPr marL="0" indent="0">
              <a:buNone/>
            </a:pPr>
            <a:r>
              <a:rPr lang="fr-FR" altLang="ja-JP" dirty="0" smtClean="0"/>
              <a:t>〔</a:t>
            </a:r>
            <a:r>
              <a:rPr lang="ja-JP" altLang="fr-FR" dirty="0" smtClean="0"/>
              <a:t>＊シャドリが</a:t>
            </a:r>
            <a:r>
              <a:rPr lang="fr-FR" altLang="ja-JP" dirty="0" smtClean="0"/>
              <a:t>FIS</a:t>
            </a:r>
            <a:r>
              <a:rPr lang="ja-JP" altLang="fr-FR" dirty="0" smtClean="0"/>
              <a:t>の</a:t>
            </a:r>
            <a:r>
              <a:rPr lang="ja-JP" altLang="fr-FR" dirty="0"/>
              <a:t>勝利</a:t>
            </a:r>
            <a:r>
              <a:rPr lang="ja-JP" altLang="fr-FR" dirty="0" smtClean="0"/>
              <a:t>を認め、選挙継続の意思であったことは、</a:t>
            </a:r>
            <a:r>
              <a:rPr lang="fr-FR" altLang="ja-JP" dirty="0" smtClean="0"/>
              <a:t>2008</a:t>
            </a:r>
            <a:r>
              <a:rPr lang="ja-JP" altLang="fr-FR" dirty="0" smtClean="0"/>
              <a:t>年</a:t>
            </a:r>
            <a:r>
              <a:rPr lang="fr-FR" altLang="ja-JP" dirty="0" smtClean="0"/>
              <a:t>5</a:t>
            </a:r>
            <a:r>
              <a:rPr lang="ja-JP" altLang="fr-FR" dirty="0" smtClean="0"/>
              <a:t>月のインタビューで確認</a:t>
            </a:r>
            <a:r>
              <a:rPr lang="fr-FR" altLang="ja-JP" dirty="0" smtClean="0"/>
              <a:t>〕</a:t>
            </a:r>
          </a:p>
          <a:p>
            <a:pPr marL="0" indent="0">
              <a:buNone/>
            </a:pPr>
            <a:endParaRPr lang="fr-FR" altLang="ja-JP" dirty="0" smtClean="0"/>
          </a:p>
          <a:p>
            <a:pPr marL="0" indent="0">
              <a:buNone/>
            </a:pPr>
            <a:r>
              <a:rPr lang="ja-JP" altLang="fr-FR" dirty="0" smtClean="0"/>
              <a:t>（２）</a:t>
            </a:r>
            <a:r>
              <a:rPr lang="ja-JP" altLang="fr-FR" dirty="0"/>
              <a:t>大統領も議会も不在の憲法規定外の異常事態</a:t>
            </a:r>
            <a:endParaRPr lang="fr-FR" altLang="ja-JP" dirty="0"/>
          </a:p>
          <a:p>
            <a:pPr marL="0" indent="0">
              <a:buNone/>
            </a:pPr>
            <a:r>
              <a:rPr lang="ja-JP" altLang="fr-FR" dirty="0"/>
              <a:t>・</a:t>
            </a:r>
            <a:r>
              <a:rPr lang="fr-FR" altLang="ja-JP" dirty="0">
                <a:solidFill>
                  <a:srgbClr val="FF0000"/>
                </a:solidFill>
              </a:rPr>
              <a:t>1/11 </a:t>
            </a:r>
            <a:r>
              <a:rPr lang="ja-JP" altLang="fr-FR" dirty="0">
                <a:solidFill>
                  <a:srgbClr val="FF0000"/>
                </a:solidFill>
              </a:rPr>
              <a:t>シャドリ大統領の辞任</a:t>
            </a:r>
            <a:r>
              <a:rPr lang="ja-JP" altLang="fr-FR" dirty="0"/>
              <a:t>。</a:t>
            </a:r>
            <a:r>
              <a:rPr lang="fr-FR" altLang="ja-JP" dirty="0"/>
              <a:t>1</a:t>
            </a:r>
            <a:r>
              <a:rPr lang="ja-JP" altLang="fr-FR" dirty="0"/>
              <a:t>月</a:t>
            </a:r>
            <a:r>
              <a:rPr lang="fr-FR" altLang="ja-JP" dirty="0"/>
              <a:t>4</a:t>
            </a:r>
            <a:r>
              <a:rPr lang="ja-JP" altLang="fr-FR" dirty="0"/>
              <a:t>日</a:t>
            </a:r>
            <a:r>
              <a:rPr lang="ja-JP" altLang="fr-FR" u="sng" dirty="0"/>
              <a:t>に</a:t>
            </a:r>
            <a:r>
              <a:rPr lang="fr-FR" altLang="ja-JP" u="sng" dirty="0"/>
              <a:t> </a:t>
            </a:r>
            <a:r>
              <a:rPr lang="ja-JP" altLang="fr-FR" u="sng" dirty="0"/>
              <a:t>既に人民議会を解散</a:t>
            </a:r>
            <a:r>
              <a:rPr lang="ja-JP" altLang="fr-FR" dirty="0"/>
              <a:t>したことを公表。</a:t>
            </a:r>
            <a:endParaRPr lang="fr-FR" altLang="ja-JP" dirty="0"/>
          </a:p>
          <a:p>
            <a:pPr marL="0" indent="0">
              <a:buNone/>
            </a:pPr>
            <a:r>
              <a:rPr lang="ja-JP" altLang="fr-FR" dirty="0"/>
              <a:t>・</a:t>
            </a:r>
            <a:r>
              <a:rPr lang="fr-FR" altLang="ja-JP" dirty="0"/>
              <a:t>1/12 </a:t>
            </a:r>
            <a:r>
              <a:rPr lang="ja-JP" altLang="fr-FR" dirty="0"/>
              <a:t>憲法評議会が、</a:t>
            </a:r>
            <a:r>
              <a:rPr lang="en-GB" dirty="0"/>
              <a:t>HCS</a:t>
            </a:r>
            <a:r>
              <a:rPr lang="ja-JP" altLang="fr-FR" dirty="0"/>
              <a:t>（治安高等会議）を設立。</a:t>
            </a:r>
            <a:endParaRPr lang="fr-FR" altLang="ja-JP" dirty="0"/>
          </a:p>
          <a:p>
            <a:pPr marL="0" indent="0">
              <a:buNone/>
            </a:pPr>
            <a:r>
              <a:rPr lang="ja-JP" altLang="fr-FR" dirty="0"/>
              <a:t>・</a:t>
            </a:r>
            <a:r>
              <a:rPr lang="fr-FR" altLang="ja-JP" dirty="0"/>
              <a:t>1/13 </a:t>
            </a:r>
            <a:r>
              <a:rPr lang="en-GB" dirty="0"/>
              <a:t>HCS</a:t>
            </a:r>
            <a:r>
              <a:rPr lang="ja-JP" altLang="fr-FR" dirty="0"/>
              <a:t>は、選挙の継続は不可能だとし、第</a:t>
            </a:r>
            <a:r>
              <a:rPr lang="en-GB" dirty="0"/>
              <a:t>2</a:t>
            </a:r>
            <a:r>
              <a:rPr lang="ja-JP" altLang="fr-FR" dirty="0"/>
              <a:t>回投票の中止を宣言。</a:t>
            </a:r>
            <a:endParaRPr lang="fr-FR" dirty="0"/>
          </a:p>
          <a:p>
            <a:pPr marL="0" indent="0">
              <a:buNone/>
            </a:pPr>
            <a:endParaRPr lang="fr-FR" altLang="ja-JP" dirty="0"/>
          </a:p>
          <a:p>
            <a:pPr marL="0" indent="0">
              <a:buNone/>
            </a:pPr>
            <a:endParaRPr lang="fr-FR" dirty="0"/>
          </a:p>
        </p:txBody>
      </p:sp>
    </p:spTree>
    <p:extLst>
      <p:ext uri="{BB962C8B-B14F-4D97-AF65-F5344CB8AC3E}">
        <p14:creationId xmlns:p14="http://schemas.microsoft.com/office/powerpoint/2010/main" val="1969426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548680"/>
            <a:ext cx="8229600" cy="5577483"/>
          </a:xfrm>
        </p:spPr>
        <p:txBody>
          <a:bodyPr>
            <a:normAutofit fontScale="70000" lnSpcReduction="20000"/>
          </a:bodyPr>
          <a:lstStyle/>
          <a:p>
            <a:pPr marL="0" indent="0">
              <a:buNone/>
            </a:pPr>
            <a:r>
              <a:rPr lang="ja-JP" altLang="fr-FR" sz="2900" dirty="0" smtClean="0"/>
              <a:t>（</a:t>
            </a:r>
            <a:r>
              <a:rPr lang="fr-FR" altLang="ja-JP" sz="2900" dirty="0"/>
              <a:t>ⅰ</a:t>
            </a:r>
            <a:r>
              <a:rPr lang="ja-JP" altLang="fr-FR" sz="2900" dirty="0" smtClean="0"/>
              <a:t>）　</a:t>
            </a:r>
            <a:r>
              <a:rPr lang="ja-JP" altLang="fr-FR" dirty="0" smtClean="0"/>
              <a:t>大統領</a:t>
            </a:r>
            <a:r>
              <a:rPr lang="ja-JP" altLang="fr-FR" dirty="0"/>
              <a:t>、指導者の交代表</a:t>
            </a:r>
            <a:endParaRPr lang="fr-FR" dirty="0"/>
          </a:p>
          <a:p>
            <a:pPr marL="0" indent="0">
              <a:buNone/>
            </a:pPr>
            <a:r>
              <a:rPr lang="ja-JP" altLang="fr-FR" b="1" dirty="0"/>
              <a:t>ベンベラ⇒ブーメディエン⇒</a:t>
            </a:r>
            <a:r>
              <a:rPr lang="ja-JP" altLang="fr-FR" b="1" dirty="0">
                <a:solidFill>
                  <a:srgbClr val="FF0000"/>
                </a:solidFill>
              </a:rPr>
              <a:t>シャドリ</a:t>
            </a:r>
            <a:r>
              <a:rPr lang="ja-JP" altLang="fr-FR" b="1" dirty="0"/>
              <a:t>⇒ブーディヤーフ⇒アリー・</a:t>
            </a:r>
            <a:r>
              <a:rPr lang="ja-JP" altLang="fr-FR" b="1" dirty="0" smtClean="0"/>
              <a:t>カー</a:t>
            </a:r>
            <a:endParaRPr lang="fr-FR" altLang="ja-JP" b="1" dirty="0" smtClean="0"/>
          </a:p>
          <a:p>
            <a:pPr marL="0" indent="0">
              <a:buNone/>
            </a:pPr>
            <a:r>
              <a:rPr lang="fr-FR" sz="2600" dirty="0" smtClean="0"/>
              <a:t>1962-65</a:t>
            </a:r>
            <a:r>
              <a:rPr lang="ja-JP" altLang="fr-FR" sz="2600" dirty="0" smtClean="0"/>
              <a:t>　　</a:t>
            </a:r>
            <a:r>
              <a:rPr lang="fr-FR" sz="2600" dirty="0"/>
              <a:t> </a:t>
            </a:r>
            <a:r>
              <a:rPr lang="ja-JP" altLang="fr-FR" sz="2600" dirty="0" smtClean="0"/>
              <a:t>　</a:t>
            </a:r>
            <a:r>
              <a:rPr lang="fr-FR" sz="2600" dirty="0" smtClean="0"/>
              <a:t>1965-78 </a:t>
            </a:r>
            <a:r>
              <a:rPr lang="ja-JP" altLang="fr-FR" sz="2600" dirty="0" smtClean="0"/>
              <a:t>　　　　　　</a:t>
            </a:r>
            <a:r>
              <a:rPr lang="fr-FR" sz="2600" dirty="0" smtClean="0">
                <a:solidFill>
                  <a:srgbClr val="FF0000"/>
                </a:solidFill>
              </a:rPr>
              <a:t>1979-92</a:t>
            </a:r>
            <a:r>
              <a:rPr lang="fr-FR" sz="2600" dirty="0" smtClean="0"/>
              <a:t> </a:t>
            </a:r>
            <a:r>
              <a:rPr lang="ja-JP" altLang="fr-FR" sz="2600" dirty="0" smtClean="0"/>
              <a:t>　　　</a:t>
            </a:r>
            <a:r>
              <a:rPr lang="fr-FR" sz="2600" dirty="0" smtClean="0"/>
              <a:t>1992(</a:t>
            </a:r>
            <a:r>
              <a:rPr lang="ja-JP" altLang="fr-FR" sz="2600" dirty="0"/>
              <a:t>１月～６月</a:t>
            </a:r>
            <a:r>
              <a:rPr lang="fr-FR" sz="2600" dirty="0" smtClean="0"/>
              <a:t>)</a:t>
            </a:r>
            <a:r>
              <a:rPr lang="fr-FR" sz="2600" dirty="0"/>
              <a:t> </a:t>
            </a:r>
            <a:r>
              <a:rPr lang="ja-JP" altLang="fr-FR" sz="2600" dirty="0" smtClean="0"/>
              <a:t>　　　</a:t>
            </a:r>
            <a:r>
              <a:rPr lang="fr-FR" sz="2600" dirty="0" smtClean="0"/>
              <a:t>1992-95 </a:t>
            </a:r>
            <a:endParaRPr lang="fr-FR" altLang="ja-JP" sz="2600" b="1" dirty="0"/>
          </a:p>
          <a:p>
            <a:pPr marL="0" indent="0">
              <a:buNone/>
            </a:pPr>
            <a:r>
              <a:rPr lang="ja-JP" altLang="fr-FR" b="1" dirty="0" smtClean="0"/>
              <a:t>フィー</a:t>
            </a:r>
            <a:r>
              <a:rPr lang="ja-JP" altLang="fr-FR" b="1" dirty="0"/>
              <a:t>⇒ゼルワール</a:t>
            </a:r>
            <a:r>
              <a:rPr lang="ja-JP" altLang="fr-FR" b="1" dirty="0" smtClean="0"/>
              <a:t>⇒</a:t>
            </a:r>
            <a:r>
              <a:rPr lang="fr-FR" dirty="0"/>
              <a:t> </a:t>
            </a:r>
            <a:r>
              <a:rPr lang="ja-JP" altLang="fr-FR" b="1" dirty="0"/>
              <a:t>ブーテフリカ⇒ブーテフリカ⇒</a:t>
            </a:r>
            <a:r>
              <a:rPr lang="ja-JP" altLang="fr-FR" b="1" dirty="0" smtClean="0"/>
              <a:t>ブーテフリカ</a:t>
            </a:r>
            <a:endParaRPr lang="fr-FR" altLang="ja-JP" b="1" dirty="0" smtClean="0"/>
          </a:p>
          <a:p>
            <a:pPr marL="0" indent="0">
              <a:buNone/>
            </a:pPr>
            <a:r>
              <a:rPr lang="ja-JP" altLang="fr-FR" dirty="0" smtClean="0"/>
              <a:t>　　　　　　</a:t>
            </a:r>
            <a:r>
              <a:rPr lang="fr-FR" sz="2600" dirty="0" smtClean="0"/>
              <a:t>1995-99</a:t>
            </a:r>
            <a:r>
              <a:rPr lang="fr-FR" sz="2600" dirty="0"/>
              <a:t> </a:t>
            </a:r>
            <a:r>
              <a:rPr lang="ja-JP" altLang="fr-FR" sz="2600" dirty="0" smtClean="0"/>
              <a:t>　　　</a:t>
            </a:r>
            <a:r>
              <a:rPr lang="fr-FR" sz="2600" dirty="0" smtClean="0"/>
              <a:t>1999-2004</a:t>
            </a:r>
            <a:r>
              <a:rPr lang="fr-FR" sz="2600" dirty="0"/>
              <a:t>(</a:t>
            </a:r>
            <a:r>
              <a:rPr lang="ja-JP" altLang="fr-FR" sz="2600" dirty="0"/>
              <a:t>第１期</a:t>
            </a:r>
            <a:r>
              <a:rPr lang="fr-FR" sz="2600" dirty="0" smtClean="0"/>
              <a:t>)</a:t>
            </a:r>
            <a:r>
              <a:rPr lang="fr-FR" sz="2600" dirty="0"/>
              <a:t> </a:t>
            </a:r>
            <a:r>
              <a:rPr lang="ja-JP" altLang="fr-FR" sz="2600" dirty="0" smtClean="0"/>
              <a:t>　</a:t>
            </a:r>
            <a:r>
              <a:rPr lang="fr-FR" sz="2600" dirty="0" smtClean="0"/>
              <a:t>2004-09</a:t>
            </a:r>
            <a:r>
              <a:rPr lang="fr-FR" sz="2600" dirty="0"/>
              <a:t>(</a:t>
            </a:r>
            <a:r>
              <a:rPr lang="ja-JP" altLang="fr-FR" sz="2600" dirty="0"/>
              <a:t>第２期</a:t>
            </a:r>
            <a:r>
              <a:rPr lang="fr-FR" sz="2600" dirty="0" smtClean="0"/>
              <a:t>)</a:t>
            </a:r>
            <a:r>
              <a:rPr lang="fr-FR" sz="2600" dirty="0"/>
              <a:t> </a:t>
            </a:r>
            <a:r>
              <a:rPr lang="ja-JP" altLang="fr-FR" sz="2600" dirty="0" smtClean="0"/>
              <a:t>　</a:t>
            </a:r>
            <a:r>
              <a:rPr lang="fr-FR" sz="2600" dirty="0" smtClean="0"/>
              <a:t>2009-2014</a:t>
            </a:r>
            <a:r>
              <a:rPr lang="fr-FR" sz="2600" dirty="0"/>
              <a:t>(</a:t>
            </a:r>
            <a:r>
              <a:rPr lang="ja-JP" altLang="fr-FR" sz="2600" dirty="0"/>
              <a:t>第３期</a:t>
            </a:r>
            <a:r>
              <a:rPr lang="fr-FR" sz="2600" dirty="0"/>
              <a:t>) </a:t>
            </a:r>
            <a:endParaRPr lang="fr-FR" altLang="ja-JP" sz="2600" b="1" dirty="0"/>
          </a:p>
          <a:p>
            <a:pPr marL="0" indent="0">
              <a:buNone/>
            </a:pPr>
            <a:r>
              <a:rPr lang="ja-JP" altLang="fr-FR" b="1" dirty="0" smtClean="0"/>
              <a:t>⇒</a:t>
            </a:r>
            <a:r>
              <a:rPr lang="fr-FR" b="1" dirty="0"/>
              <a:t> </a:t>
            </a:r>
            <a:r>
              <a:rPr lang="ja-JP" altLang="fr-FR" b="1" dirty="0" smtClean="0"/>
              <a:t>ブーテフリカ⇒テッブーン</a:t>
            </a:r>
            <a:endParaRPr lang="fr-FR" altLang="ja-JP" b="1" dirty="0" smtClean="0"/>
          </a:p>
          <a:p>
            <a:pPr marL="0" indent="0">
              <a:buNone/>
            </a:pPr>
            <a:r>
              <a:rPr lang="ja-JP" altLang="fr-FR" sz="2600" dirty="0" smtClean="0"/>
              <a:t>　</a:t>
            </a:r>
            <a:r>
              <a:rPr lang="fr-FR" sz="2600" dirty="0" smtClean="0"/>
              <a:t>2014-2019</a:t>
            </a:r>
            <a:r>
              <a:rPr lang="fr-FR" sz="2600" dirty="0"/>
              <a:t> </a:t>
            </a:r>
            <a:r>
              <a:rPr lang="fr-FR" sz="2600" dirty="0" smtClean="0"/>
              <a:t>(</a:t>
            </a:r>
            <a:r>
              <a:rPr lang="ja-JP" altLang="fr-FR" sz="2600" dirty="0"/>
              <a:t>第</a:t>
            </a:r>
            <a:r>
              <a:rPr lang="fr-FR" sz="2600" dirty="0"/>
              <a:t>4</a:t>
            </a:r>
            <a:r>
              <a:rPr lang="ja-JP" altLang="fr-FR" sz="2600" dirty="0"/>
              <a:t>期</a:t>
            </a:r>
            <a:r>
              <a:rPr lang="fr-FR" dirty="0" smtClean="0"/>
              <a:t>)</a:t>
            </a:r>
            <a:r>
              <a:rPr lang="ja-JP" altLang="fr-FR" dirty="0" smtClean="0"/>
              <a:t>　</a:t>
            </a:r>
            <a:r>
              <a:rPr lang="fr-FR" altLang="ja-JP" dirty="0" smtClean="0"/>
              <a:t>2019/12-</a:t>
            </a:r>
            <a:endParaRPr lang="fr-FR" dirty="0"/>
          </a:p>
          <a:p>
            <a:pPr marL="0" indent="0">
              <a:buNone/>
            </a:pPr>
            <a:endParaRPr lang="fr-FR" dirty="0"/>
          </a:p>
          <a:p>
            <a:pPr marL="0" indent="0">
              <a:buNone/>
            </a:pPr>
            <a:r>
              <a:rPr lang="ja-JP" altLang="fr-FR" dirty="0"/>
              <a:t>　　</a:t>
            </a:r>
            <a:r>
              <a:rPr lang="fr-FR" dirty="0" smtClean="0"/>
              <a:t> </a:t>
            </a:r>
            <a:r>
              <a:rPr lang="ja-JP" altLang="fr-FR" dirty="0"/>
              <a:t>　　　</a:t>
            </a:r>
            <a:r>
              <a:rPr lang="fr-FR" dirty="0"/>
              <a:t> </a:t>
            </a:r>
            <a:r>
              <a:rPr lang="ja-JP" altLang="fr-FR" dirty="0"/>
              <a:t>　　</a:t>
            </a:r>
            <a:r>
              <a:rPr lang="fr-FR" dirty="0"/>
              <a:t> </a:t>
            </a:r>
            <a:r>
              <a:rPr lang="ja-JP" altLang="fr-FR" dirty="0"/>
              <a:t>　　　　　　　　　　</a:t>
            </a:r>
            <a:endParaRPr lang="fr-FR" altLang="ja-JP" dirty="0" smtClean="0"/>
          </a:p>
          <a:p>
            <a:pPr marL="0" indent="0">
              <a:buNone/>
            </a:pPr>
            <a:r>
              <a:rPr lang="ja-JP" altLang="fr-FR" sz="2900" dirty="0" smtClean="0"/>
              <a:t>（</a:t>
            </a:r>
            <a:r>
              <a:rPr lang="fr-FR" altLang="ja-JP" sz="2900" dirty="0" smtClean="0"/>
              <a:t>ⅱ</a:t>
            </a:r>
            <a:r>
              <a:rPr lang="ja-JP" altLang="fr-FR" sz="2900" dirty="0" smtClean="0"/>
              <a:t>）</a:t>
            </a:r>
            <a:r>
              <a:rPr lang="ja-JP" altLang="fr-FR" dirty="0" smtClean="0"/>
              <a:t>　</a:t>
            </a:r>
            <a:r>
              <a:rPr lang="ja-JP" altLang="en-US" dirty="0" smtClean="0"/>
              <a:t>アルジェリア政治体制の</a:t>
            </a:r>
            <a:r>
              <a:rPr lang="ja-JP" altLang="en-US" dirty="0"/>
              <a:t>発展</a:t>
            </a:r>
            <a:r>
              <a:rPr lang="ja-JP" altLang="en-US" dirty="0" smtClean="0"/>
              <a:t>過程</a:t>
            </a:r>
            <a:endParaRPr lang="en-US" altLang="ja-JP" dirty="0"/>
          </a:p>
          <a:p>
            <a:pPr marL="0" indent="0">
              <a:buNone/>
            </a:pPr>
            <a:r>
              <a:rPr lang="ja-JP" altLang="en-US" dirty="0" smtClean="0"/>
              <a:t>１９５４→６７　独立戦争（</a:t>
            </a:r>
            <a:r>
              <a:rPr lang="ja-JP" altLang="en-US" dirty="0"/>
              <a:t>党派</a:t>
            </a:r>
            <a:r>
              <a:rPr lang="ja-JP" altLang="en-US" dirty="0" smtClean="0"/>
              <a:t>闘争）の継続</a:t>
            </a:r>
            <a:endParaRPr lang="en-US" altLang="ja-JP" dirty="0" smtClean="0"/>
          </a:p>
          <a:p>
            <a:pPr marL="0" indent="0">
              <a:buNone/>
            </a:pPr>
            <a:r>
              <a:rPr lang="ja-JP" altLang="en-US" dirty="0" smtClean="0"/>
              <a:t>１９６７⇒８８　</a:t>
            </a:r>
            <a:r>
              <a:rPr lang="fr-FR" altLang="ja-JP" dirty="0" smtClean="0"/>
              <a:t>FLN</a:t>
            </a:r>
            <a:r>
              <a:rPr lang="ja-JP" altLang="en-US" dirty="0" smtClean="0"/>
              <a:t>特権的カースト体制</a:t>
            </a:r>
            <a:r>
              <a:rPr lang="ja-JP" altLang="fr-FR" dirty="0" smtClean="0"/>
              <a:t>（</a:t>
            </a:r>
            <a:r>
              <a:rPr lang="fr-FR" altLang="ja-JP" dirty="0" smtClean="0"/>
              <a:t>FLN</a:t>
            </a:r>
            <a:r>
              <a:rPr lang="ja-JP" altLang="fr-FR" dirty="0" smtClean="0"/>
              <a:t>指導部</a:t>
            </a:r>
            <a:r>
              <a:rPr lang="fr-FR" altLang="ja-JP" dirty="0" smtClean="0"/>
              <a:t>=</a:t>
            </a:r>
            <a:r>
              <a:rPr lang="ja-JP" altLang="fr-FR" dirty="0" smtClean="0"/>
              <a:t>軍幹部</a:t>
            </a:r>
            <a:r>
              <a:rPr lang="fr-FR" altLang="ja-JP" dirty="0" smtClean="0"/>
              <a:t>=</a:t>
            </a:r>
            <a:r>
              <a:rPr lang="ja-JP" altLang="fr-FR" dirty="0" smtClean="0"/>
              <a:t>高級官僚</a:t>
            </a:r>
            <a:r>
              <a:rPr lang="fr-FR" altLang="ja-JP" dirty="0" smtClean="0"/>
              <a:t>=</a:t>
            </a:r>
            <a:r>
              <a:rPr lang="ja-JP" altLang="fr-FR" dirty="0" smtClean="0"/>
              <a:t>公共企業体経営者）</a:t>
            </a:r>
            <a:endParaRPr lang="en-US" altLang="ja-JP" dirty="0" smtClean="0"/>
          </a:p>
          <a:p>
            <a:pPr marL="0" indent="0">
              <a:buNone/>
            </a:pPr>
            <a:r>
              <a:rPr lang="ja-JP" altLang="en-US" dirty="0" smtClean="0">
                <a:solidFill>
                  <a:srgbClr val="FF0000"/>
                </a:solidFill>
              </a:rPr>
              <a:t>１９８</a:t>
            </a:r>
            <a:r>
              <a:rPr lang="ja-JP" altLang="fr-FR" dirty="0">
                <a:solidFill>
                  <a:srgbClr val="FF0000"/>
                </a:solidFill>
              </a:rPr>
              <a:t>８</a:t>
            </a:r>
            <a:r>
              <a:rPr lang="ja-JP" altLang="en-US" dirty="0" smtClean="0">
                <a:solidFill>
                  <a:srgbClr val="FF0000"/>
                </a:solidFill>
              </a:rPr>
              <a:t>→９２　束の間の民主化</a:t>
            </a:r>
            <a:endParaRPr lang="en-US" altLang="ja-JP" dirty="0" smtClean="0">
              <a:solidFill>
                <a:srgbClr val="FF0000"/>
              </a:solidFill>
            </a:endParaRPr>
          </a:p>
          <a:p>
            <a:pPr marL="0" indent="0">
              <a:buNone/>
            </a:pPr>
            <a:r>
              <a:rPr lang="ja-JP" altLang="en-US" dirty="0" smtClean="0"/>
              <a:t>１９９２→９９　内戦</a:t>
            </a:r>
            <a:endParaRPr lang="fr-FR" altLang="ja-JP" dirty="0" smtClean="0"/>
          </a:p>
          <a:p>
            <a:pPr marL="0" indent="0">
              <a:buNone/>
            </a:pPr>
            <a:r>
              <a:rPr lang="ja-JP" altLang="en-US" dirty="0" smtClean="0"/>
              <a:t>１９９９⇒新しい</a:t>
            </a:r>
            <a:r>
              <a:rPr lang="ja-JP" altLang="en-US" dirty="0"/>
              <a:t>政治</a:t>
            </a:r>
            <a:r>
              <a:rPr lang="ja-JP" altLang="en-US" dirty="0" smtClean="0"/>
              <a:t>体制の確立</a:t>
            </a:r>
            <a:endParaRPr lang="en-US" altLang="ja-JP" dirty="0" smtClean="0"/>
          </a:p>
          <a:p>
            <a:pPr marL="0" indent="0">
              <a:buNone/>
            </a:pPr>
            <a:endParaRPr lang="en-US" dirty="0"/>
          </a:p>
        </p:txBody>
      </p:sp>
    </p:spTree>
    <p:extLst>
      <p:ext uri="{BB962C8B-B14F-4D97-AF65-F5344CB8AC3E}">
        <p14:creationId xmlns:p14="http://schemas.microsoft.com/office/powerpoint/2010/main" val="2065480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fr-FR" sz="1600" dirty="0" smtClean="0"/>
              <a:t>2008</a:t>
            </a:r>
            <a:r>
              <a:rPr lang="ja-JP" altLang="fr-FR" sz="1600" dirty="0" smtClean="0"/>
              <a:t>年</a:t>
            </a:r>
            <a:r>
              <a:rPr lang="fr-FR" altLang="ja-JP" sz="1600" dirty="0" smtClean="0"/>
              <a:t>5</a:t>
            </a:r>
            <a:r>
              <a:rPr lang="ja-JP" altLang="fr-FR" sz="1600" dirty="0" smtClean="0"/>
              <a:t>月</a:t>
            </a:r>
            <a:r>
              <a:rPr lang="fr-FR" altLang="ja-JP" sz="1600" dirty="0" smtClean="0"/>
              <a:t>4</a:t>
            </a:r>
            <a:r>
              <a:rPr lang="ja-JP" altLang="fr-FR" sz="1600" dirty="0" smtClean="0"/>
              <a:t>日、シャドリ元大統領邸でインタビュー</a:t>
            </a:r>
            <a:endParaRPr lang="fr-FR" sz="1600"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39752" y="1196752"/>
            <a:ext cx="4339318" cy="5184576"/>
          </a:xfrm>
        </p:spPr>
      </p:pic>
    </p:spTree>
    <p:extLst>
      <p:ext uri="{BB962C8B-B14F-4D97-AF65-F5344CB8AC3E}">
        <p14:creationId xmlns:p14="http://schemas.microsoft.com/office/powerpoint/2010/main" val="3583425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9633" y="908720"/>
            <a:ext cx="6696744" cy="5217443"/>
          </a:xfrm>
        </p:spPr>
      </p:pic>
    </p:spTree>
    <p:extLst>
      <p:ext uri="{BB962C8B-B14F-4D97-AF65-F5344CB8AC3E}">
        <p14:creationId xmlns:p14="http://schemas.microsoft.com/office/powerpoint/2010/main" val="2653627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692696"/>
            <a:ext cx="8229600" cy="5433467"/>
          </a:xfrm>
        </p:spPr>
        <p:txBody>
          <a:bodyPr>
            <a:normAutofit fontScale="92500" lnSpcReduction="20000"/>
          </a:bodyPr>
          <a:lstStyle/>
          <a:p>
            <a:pPr marL="0" indent="0">
              <a:buNone/>
            </a:pPr>
            <a:r>
              <a:rPr lang="ja-JP" altLang="fr-FR" dirty="0" smtClean="0"/>
              <a:t>１０．</a:t>
            </a:r>
            <a:r>
              <a:rPr lang="fr-FR" altLang="ja-JP" dirty="0" smtClean="0"/>
              <a:t>HCE</a:t>
            </a:r>
            <a:r>
              <a:rPr lang="ja-JP" altLang="fr-FR" dirty="0" smtClean="0"/>
              <a:t>の創設から</a:t>
            </a:r>
            <a:r>
              <a:rPr lang="fr-FR" altLang="ja-JP" dirty="0" smtClean="0"/>
              <a:t>FIS</a:t>
            </a:r>
            <a:r>
              <a:rPr lang="ja-JP" altLang="fr-FR" dirty="0" smtClean="0"/>
              <a:t>の非合法化</a:t>
            </a:r>
            <a:endParaRPr lang="fr-FR" altLang="ja-JP" dirty="0" smtClean="0"/>
          </a:p>
          <a:p>
            <a:pPr marL="0" indent="0">
              <a:buNone/>
            </a:pPr>
            <a:r>
              <a:rPr lang="ja-JP" altLang="fr-FR" dirty="0" smtClean="0"/>
              <a:t>（１）</a:t>
            </a:r>
            <a:r>
              <a:rPr lang="fr-FR" dirty="0" smtClean="0"/>
              <a:t>1</a:t>
            </a:r>
            <a:r>
              <a:rPr lang="ja-JP" altLang="fr-FR" dirty="0"/>
              <a:t>月</a:t>
            </a:r>
            <a:r>
              <a:rPr lang="fr-FR" dirty="0"/>
              <a:t>14</a:t>
            </a:r>
            <a:r>
              <a:rPr lang="ja-JP" altLang="fr-FR" dirty="0" smtClean="0"/>
              <a:t>日</a:t>
            </a:r>
            <a:r>
              <a:rPr lang="ja-JP" altLang="fr-FR" dirty="0"/>
              <a:t>・・・</a:t>
            </a:r>
            <a:r>
              <a:rPr lang="ja-JP" altLang="fr-FR" dirty="0" smtClean="0"/>
              <a:t>ＨＣＥ</a:t>
            </a:r>
            <a:r>
              <a:rPr lang="ja-JP" altLang="fr-FR" dirty="0"/>
              <a:t>（国家高等委員会）を</a:t>
            </a:r>
            <a:r>
              <a:rPr lang="ja-JP" altLang="fr-FR" dirty="0" smtClean="0"/>
              <a:t>設立</a:t>
            </a:r>
            <a:endParaRPr lang="fr-FR" dirty="0"/>
          </a:p>
          <a:p>
            <a:pPr marL="0" indent="0">
              <a:buNone/>
            </a:pPr>
            <a:r>
              <a:rPr lang="ja-JP" altLang="fr-FR" dirty="0" smtClean="0"/>
              <a:t>・委員長</a:t>
            </a:r>
            <a:r>
              <a:rPr lang="fr-FR" dirty="0">
                <a:solidFill>
                  <a:srgbClr val="FF0000"/>
                </a:solidFill>
              </a:rPr>
              <a:t>Mohamed Boudiaf</a:t>
            </a:r>
            <a:r>
              <a:rPr lang="ja-JP" altLang="fr-FR" dirty="0"/>
              <a:t>（</a:t>
            </a:r>
            <a:r>
              <a:rPr lang="fr-FR" dirty="0"/>
              <a:t>6</a:t>
            </a:r>
            <a:r>
              <a:rPr lang="ja-JP" altLang="fr-FR" dirty="0"/>
              <a:t>月</a:t>
            </a:r>
            <a:r>
              <a:rPr lang="fr-FR" dirty="0"/>
              <a:t>29</a:t>
            </a:r>
            <a:r>
              <a:rPr lang="ja-JP" altLang="fr-FR" dirty="0"/>
              <a:t>日</a:t>
            </a:r>
            <a:r>
              <a:rPr lang="fr-FR" dirty="0"/>
              <a:t>Annaba</a:t>
            </a:r>
            <a:r>
              <a:rPr lang="ja-JP" altLang="fr-FR" dirty="0"/>
              <a:t>で治安部隊に暗殺</a:t>
            </a:r>
            <a:r>
              <a:rPr lang="ja-JP" altLang="fr-FR" dirty="0" smtClean="0"/>
              <a:t>）</a:t>
            </a:r>
            <a:r>
              <a:rPr lang="fr-FR" dirty="0"/>
              <a:t> </a:t>
            </a:r>
            <a:r>
              <a:rPr lang="ja-JP" altLang="fr-FR" dirty="0" smtClean="0"/>
              <a:t>・・・選挙中止に代わる、正当性を主張しうる人物として着目（</a:t>
            </a:r>
            <a:r>
              <a:rPr lang="fr-FR" altLang="ja-JP" dirty="0" smtClean="0"/>
              <a:t>6</a:t>
            </a:r>
            <a:r>
              <a:rPr lang="ja-JP" altLang="fr-FR" dirty="0" smtClean="0"/>
              <a:t>人の歴史的英雄</a:t>
            </a:r>
            <a:r>
              <a:rPr lang="ja-JP" altLang="fr-FR" dirty="0"/>
              <a:t>の</a:t>
            </a:r>
            <a:r>
              <a:rPr lang="ja-JP" altLang="fr-FR" dirty="0" smtClean="0"/>
              <a:t>一人。</a:t>
            </a:r>
            <a:r>
              <a:rPr lang="fr-FR" altLang="ja-JP" dirty="0" smtClean="0"/>
              <a:t>30</a:t>
            </a:r>
            <a:r>
              <a:rPr lang="ja-JP" altLang="fr-FR" dirty="0" smtClean="0"/>
              <a:t>年間アルジェリア政治に無関係）</a:t>
            </a:r>
            <a:endParaRPr lang="fr-FR" dirty="0"/>
          </a:p>
          <a:p>
            <a:pPr marL="0" indent="0">
              <a:buNone/>
            </a:pPr>
            <a:r>
              <a:rPr lang="ja-JP" altLang="fr-FR" dirty="0" smtClean="0"/>
              <a:t>・軍</a:t>
            </a:r>
            <a:r>
              <a:rPr lang="ja-JP" altLang="fr-FR" dirty="0"/>
              <a:t>将官</a:t>
            </a:r>
            <a:r>
              <a:rPr lang="fr-FR" dirty="0"/>
              <a:t>2</a:t>
            </a:r>
            <a:r>
              <a:rPr lang="ja-JP" altLang="fr-FR" dirty="0"/>
              <a:t>人：</a:t>
            </a:r>
            <a:r>
              <a:rPr lang="fr-FR" dirty="0"/>
              <a:t>Larbi </a:t>
            </a:r>
            <a:r>
              <a:rPr lang="fr-FR" dirty="0" err="1"/>
              <a:t>Belkheir</a:t>
            </a:r>
            <a:r>
              <a:rPr lang="fr-FR" dirty="0"/>
              <a:t> </a:t>
            </a:r>
            <a:r>
              <a:rPr lang="ja-JP" altLang="fr-FR" dirty="0"/>
              <a:t>と　</a:t>
            </a:r>
            <a:r>
              <a:rPr lang="fr-FR" dirty="0"/>
              <a:t>Khaled </a:t>
            </a:r>
            <a:r>
              <a:rPr lang="fr-FR" dirty="0" err="1"/>
              <a:t>Nezzar</a:t>
            </a:r>
            <a:endParaRPr lang="fr-FR" dirty="0"/>
          </a:p>
          <a:p>
            <a:pPr marL="0" indent="0">
              <a:buNone/>
            </a:pPr>
            <a:r>
              <a:rPr lang="ja-JP" altLang="fr-FR" dirty="0" smtClean="0"/>
              <a:t>・革命</a:t>
            </a:r>
            <a:r>
              <a:rPr lang="ja-JP" altLang="fr-FR" dirty="0"/>
              <a:t>世代</a:t>
            </a:r>
            <a:r>
              <a:rPr lang="fr-FR" dirty="0"/>
              <a:t>2</a:t>
            </a:r>
            <a:r>
              <a:rPr lang="ja-JP" altLang="fr-FR" dirty="0"/>
              <a:t>人：</a:t>
            </a:r>
            <a:r>
              <a:rPr lang="fr-FR" dirty="0"/>
              <a:t>Ali Haroun </a:t>
            </a:r>
            <a:r>
              <a:rPr lang="ja-JP" altLang="fr-FR" dirty="0"/>
              <a:t>と　</a:t>
            </a:r>
            <a:r>
              <a:rPr lang="fr-FR" dirty="0" err="1"/>
              <a:t>Redha</a:t>
            </a:r>
            <a:r>
              <a:rPr lang="fr-FR" dirty="0"/>
              <a:t> Malek</a:t>
            </a:r>
          </a:p>
          <a:p>
            <a:pPr marL="0" indent="0">
              <a:buNone/>
            </a:pPr>
            <a:r>
              <a:rPr lang="ja-JP" altLang="fr-FR" dirty="0" smtClean="0"/>
              <a:t>・元外交官</a:t>
            </a:r>
            <a:r>
              <a:rPr lang="ja-JP" altLang="fr-FR" dirty="0"/>
              <a:t>でパリモスク・イマーム</a:t>
            </a:r>
            <a:r>
              <a:rPr lang="fr-FR" dirty="0" err="1"/>
              <a:t>Tijani</a:t>
            </a:r>
            <a:r>
              <a:rPr lang="fr-FR" dirty="0"/>
              <a:t> </a:t>
            </a:r>
            <a:r>
              <a:rPr lang="fr-FR" dirty="0" err="1" smtClean="0"/>
              <a:t>Haddam</a:t>
            </a:r>
            <a:endParaRPr lang="fr-FR" dirty="0" smtClean="0"/>
          </a:p>
          <a:p>
            <a:pPr marL="0" indent="0">
              <a:buNone/>
            </a:pPr>
            <a:endParaRPr lang="fr-FR" dirty="0" smtClean="0"/>
          </a:p>
          <a:p>
            <a:pPr marL="0" indent="0">
              <a:buNone/>
            </a:pPr>
            <a:r>
              <a:rPr lang="ja-JP" altLang="fr-FR" dirty="0"/>
              <a:t>（２</a:t>
            </a:r>
            <a:r>
              <a:rPr lang="ja-JP" altLang="fr-FR" dirty="0" smtClean="0"/>
              <a:t>）</a:t>
            </a:r>
            <a:r>
              <a:rPr lang="fr-FR" altLang="ja-JP" dirty="0" smtClean="0"/>
              <a:t>3</a:t>
            </a:r>
            <a:r>
              <a:rPr lang="ja-JP" altLang="fr-FR" dirty="0" smtClean="0"/>
              <a:t>月</a:t>
            </a:r>
            <a:r>
              <a:rPr lang="fr-FR" altLang="ja-JP" dirty="0" smtClean="0"/>
              <a:t>4</a:t>
            </a:r>
            <a:r>
              <a:rPr lang="ja-JP" altLang="fr-FR" dirty="0" smtClean="0"/>
              <a:t>日・・・アルジェ行政裁判所は</a:t>
            </a:r>
            <a:r>
              <a:rPr lang="fr-FR" altLang="ja-JP" dirty="0" smtClean="0"/>
              <a:t>FIS</a:t>
            </a:r>
            <a:r>
              <a:rPr lang="ja-JP" altLang="fr-FR" dirty="0" smtClean="0"/>
              <a:t>を非合法化。</a:t>
            </a:r>
            <a:endParaRPr lang="fr-FR" altLang="ja-JP" dirty="0" smtClean="0"/>
          </a:p>
          <a:p>
            <a:pPr marL="0" indent="0">
              <a:buNone/>
            </a:pPr>
            <a:endParaRPr lang="fr-FR" dirty="0"/>
          </a:p>
        </p:txBody>
      </p:sp>
    </p:spTree>
    <p:extLst>
      <p:ext uri="{BB962C8B-B14F-4D97-AF65-F5344CB8AC3E}">
        <p14:creationId xmlns:p14="http://schemas.microsoft.com/office/powerpoint/2010/main" val="384639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476672"/>
            <a:ext cx="8229600" cy="6153547"/>
          </a:xfrm>
        </p:spPr>
        <p:txBody>
          <a:bodyPr>
            <a:normAutofit fontScale="92500"/>
          </a:bodyPr>
          <a:lstStyle/>
          <a:p>
            <a:pPr marL="0" indent="0">
              <a:buNone/>
            </a:pPr>
            <a:r>
              <a:rPr lang="ja-JP" altLang="fr-FR" sz="2400" dirty="0" smtClean="0"/>
              <a:t>おわりに</a:t>
            </a:r>
            <a:endParaRPr lang="fr-FR" altLang="ja-JP" sz="2400" dirty="0" smtClean="0"/>
          </a:p>
          <a:p>
            <a:pPr marL="0" indent="0">
              <a:buNone/>
            </a:pPr>
            <a:r>
              <a:rPr lang="ja-JP" altLang="fr-FR" sz="2400" dirty="0"/>
              <a:t>①</a:t>
            </a:r>
            <a:r>
              <a:rPr lang="ja-JP" altLang="fr-FR" sz="2400" dirty="0" smtClean="0"/>
              <a:t>軍は、</a:t>
            </a:r>
            <a:r>
              <a:rPr lang="ja-JP" altLang="fr-FR" sz="2400" u="sng" dirty="0" smtClean="0"/>
              <a:t>軍に支えられた</a:t>
            </a:r>
            <a:r>
              <a:rPr lang="ja-JP" altLang="fr-FR" sz="2400" dirty="0" smtClean="0">
                <a:solidFill>
                  <a:srgbClr val="FF0000"/>
                </a:solidFill>
              </a:rPr>
              <a:t>共和国体制</a:t>
            </a:r>
            <a:r>
              <a:rPr lang="ja-JP" altLang="fr-FR" sz="2400" dirty="0" smtClean="0"/>
              <a:t>にとってのリスクを負う意思はない。</a:t>
            </a:r>
            <a:r>
              <a:rPr lang="fr-FR" altLang="ja-JP" sz="2400" dirty="0" smtClean="0"/>
              <a:t>FLN</a:t>
            </a:r>
            <a:r>
              <a:rPr lang="ja-JP" altLang="fr-FR" sz="2400" dirty="0" smtClean="0"/>
              <a:t>も</a:t>
            </a:r>
            <a:r>
              <a:rPr lang="fr-FR" altLang="ja-JP" sz="2400" dirty="0" smtClean="0"/>
              <a:t>FFS</a:t>
            </a:r>
            <a:r>
              <a:rPr lang="ja-JP" altLang="fr-FR" sz="2400" dirty="0" smtClean="0"/>
              <a:t>も、連携することで制度的</a:t>
            </a:r>
            <a:r>
              <a:rPr lang="ja-JP" altLang="fr-FR" sz="2400" dirty="0"/>
              <a:t>枠内</a:t>
            </a:r>
            <a:r>
              <a:rPr lang="ja-JP" altLang="fr-FR" sz="2400" dirty="0" smtClean="0"/>
              <a:t>で</a:t>
            </a:r>
            <a:r>
              <a:rPr lang="fr-FR" altLang="ja-JP" sz="2400" dirty="0" smtClean="0"/>
              <a:t>FIS</a:t>
            </a:r>
            <a:r>
              <a:rPr lang="ja-JP" altLang="fr-FR" sz="2400" dirty="0" smtClean="0"/>
              <a:t>を制御できる、との判断から選挙継続を主張。それが民主化への試練と考えていた。しかし、軍は</a:t>
            </a:r>
            <a:r>
              <a:rPr lang="fr-FR" altLang="ja-JP" sz="2400" dirty="0" smtClean="0"/>
              <a:t>FIS</a:t>
            </a:r>
            <a:r>
              <a:rPr lang="ja-JP" altLang="fr-FR" sz="2400" dirty="0" smtClean="0"/>
              <a:t>の許容は、共和国体制を危うくする</a:t>
            </a:r>
            <a:r>
              <a:rPr lang="ja-JP" altLang="fr-FR" sz="2400" dirty="0"/>
              <a:t>、</a:t>
            </a:r>
            <a:r>
              <a:rPr lang="ja-JP" altLang="fr-FR" sz="2400" dirty="0" smtClean="0"/>
              <a:t>との判断から</a:t>
            </a:r>
            <a:r>
              <a:rPr lang="fr-FR" altLang="ja-JP" sz="2400" dirty="0" smtClean="0"/>
              <a:t>FIS</a:t>
            </a:r>
            <a:r>
              <a:rPr lang="ja-JP" altLang="fr-FR" sz="2400" dirty="0" smtClean="0"/>
              <a:t>の非合法化➡</a:t>
            </a:r>
            <a:r>
              <a:rPr lang="ja-JP" altLang="fr-FR" sz="2400" dirty="0" smtClean="0">
                <a:solidFill>
                  <a:srgbClr val="FF0000"/>
                </a:solidFill>
              </a:rPr>
              <a:t>軍が許容する政治的自由の範囲を具体的に明示</a:t>
            </a:r>
            <a:r>
              <a:rPr lang="ja-JP" altLang="fr-FR" sz="2400" dirty="0" smtClean="0"/>
              <a:t>。</a:t>
            </a:r>
            <a:endParaRPr lang="fr-FR" altLang="ja-JP" sz="2400" dirty="0" smtClean="0"/>
          </a:p>
          <a:p>
            <a:pPr marL="0" indent="0">
              <a:buNone/>
            </a:pPr>
            <a:r>
              <a:rPr lang="ja-JP" altLang="fr-FR" sz="2400" dirty="0" smtClean="0"/>
              <a:t>＊</a:t>
            </a:r>
            <a:r>
              <a:rPr lang="fr-FR" altLang="ja-JP" sz="2400" dirty="0" smtClean="0"/>
              <a:t>FLN</a:t>
            </a:r>
            <a:r>
              <a:rPr lang="ja-JP" altLang="fr-FR" sz="2400" dirty="0" smtClean="0"/>
              <a:t>とＦＦＳ主張は、選挙制度の矛盾の改正</a:t>
            </a:r>
            <a:r>
              <a:rPr lang="fr-FR" altLang="ja-JP" sz="2400" dirty="0" smtClean="0"/>
              <a:t>(1</a:t>
            </a:r>
            <a:r>
              <a:rPr lang="ja-JP" altLang="fr-FR" sz="2400" dirty="0" smtClean="0"/>
              <a:t>選挙区１議席、</a:t>
            </a:r>
            <a:r>
              <a:rPr lang="ja-JP" altLang="fr-FR" sz="2400" dirty="0"/>
              <a:t>誰</a:t>
            </a:r>
            <a:r>
              <a:rPr lang="ja-JP" altLang="fr-FR" sz="2400" dirty="0" smtClean="0"/>
              <a:t>も</a:t>
            </a:r>
            <a:r>
              <a:rPr lang="fr-FR" altLang="ja-JP" sz="2400" dirty="0" smtClean="0"/>
              <a:t>50%</a:t>
            </a:r>
            <a:r>
              <a:rPr lang="ja-JP" altLang="fr-FR" sz="2400" dirty="0" smtClean="0"/>
              <a:t>を越えない場合、上位</a:t>
            </a:r>
            <a:r>
              <a:rPr lang="fr-FR" altLang="ja-JP" sz="2400" dirty="0" smtClean="0"/>
              <a:t>2</a:t>
            </a:r>
            <a:r>
              <a:rPr lang="ja-JP" altLang="fr-FR" sz="2400" dirty="0" smtClean="0"/>
              <a:t>名による決選</a:t>
            </a:r>
            <a:r>
              <a:rPr lang="fr-FR" altLang="ja-JP" sz="2400" dirty="0" smtClean="0"/>
              <a:t>)</a:t>
            </a:r>
            <a:r>
              <a:rPr lang="ja-JP" altLang="fr-FR" sz="2400" dirty="0" err="1" smtClean="0"/>
              <a:t>、</a:t>
            </a:r>
            <a:r>
              <a:rPr lang="fr-FR" altLang="ja-JP" sz="2400" dirty="0" smtClean="0"/>
              <a:t>FIS</a:t>
            </a:r>
            <a:r>
              <a:rPr lang="ja-JP" altLang="fr-FR" sz="2400" dirty="0" smtClean="0"/>
              <a:t>が実際には、選挙人登録者の</a:t>
            </a:r>
            <a:r>
              <a:rPr lang="fr-FR" altLang="ja-JP" sz="2400" dirty="0" smtClean="0"/>
              <a:t>24.59</a:t>
            </a:r>
            <a:r>
              <a:rPr lang="ja-JP" altLang="fr-FR" sz="2400" dirty="0" smtClean="0"/>
              <a:t>％しか獲得していない事実をもあわせて考える必要。</a:t>
            </a:r>
            <a:endParaRPr lang="fr-FR" altLang="ja-JP" sz="2400" dirty="0"/>
          </a:p>
          <a:p>
            <a:pPr marL="0" indent="0">
              <a:buNone/>
            </a:pPr>
            <a:r>
              <a:rPr lang="ja-JP" altLang="fr-FR" sz="2400" u="sng" dirty="0" smtClean="0"/>
              <a:t>＊市民社会</a:t>
            </a:r>
            <a:r>
              <a:rPr lang="ja-JP" altLang="fr-FR" sz="2400" u="sng" dirty="0"/>
              <a:t>の中</a:t>
            </a:r>
            <a:r>
              <a:rPr lang="ja-JP" altLang="fr-FR" sz="2400" u="sng" dirty="0" smtClean="0"/>
              <a:t>に存在する、</a:t>
            </a:r>
            <a:r>
              <a:rPr lang="fr-FR" altLang="ja-JP" sz="2400" u="sng" dirty="0" smtClean="0"/>
              <a:t>FIS</a:t>
            </a:r>
            <a:r>
              <a:rPr lang="ja-JP" altLang="fr-FR" sz="2400" u="sng" dirty="0" smtClean="0"/>
              <a:t>を受け入れることのリスクを負わない意思は、軍と一致。</a:t>
            </a:r>
            <a:endParaRPr lang="fr-FR" altLang="ja-JP" sz="2400" u="sng" dirty="0" smtClean="0"/>
          </a:p>
          <a:p>
            <a:pPr marL="0" indent="0">
              <a:buNone/>
            </a:pPr>
            <a:r>
              <a:rPr lang="ja-JP" altLang="fr-FR" sz="2400" dirty="0" smtClean="0"/>
              <a:t>②この許容範囲を超えた時の恐怖の体験が、</a:t>
            </a:r>
            <a:r>
              <a:rPr lang="fr-FR" altLang="ja-JP" sz="2400" dirty="0" smtClean="0"/>
              <a:t>1990</a:t>
            </a:r>
            <a:r>
              <a:rPr lang="ja-JP" altLang="fr-FR" sz="2400" dirty="0" smtClean="0"/>
              <a:t>年代の暗黒の</a:t>
            </a:r>
            <a:r>
              <a:rPr lang="fr-FR" altLang="ja-JP" sz="2400" dirty="0" smtClean="0"/>
              <a:t>10</a:t>
            </a:r>
            <a:r>
              <a:rPr lang="ja-JP" altLang="fr-FR" sz="2400" dirty="0" smtClean="0"/>
              <a:t>年。その恐怖に縛られた</a:t>
            </a:r>
            <a:r>
              <a:rPr lang="fr-FR" altLang="ja-JP" sz="2400" dirty="0" smtClean="0"/>
              <a:t>2019</a:t>
            </a:r>
            <a:r>
              <a:rPr lang="ja-JP" altLang="fr-FR" sz="2400" dirty="0" smtClean="0"/>
              <a:t>年ＨＩＲＡＫ運動の限界（茶番劇？）</a:t>
            </a:r>
            <a:endParaRPr lang="fr-FR" altLang="ja-JP" sz="2400" dirty="0"/>
          </a:p>
          <a:p>
            <a:pPr marL="0" indent="0">
              <a:buNone/>
            </a:pPr>
            <a:r>
              <a:rPr lang="ja-JP" altLang="fr-FR" sz="2400" dirty="0" smtClean="0"/>
              <a:t>③</a:t>
            </a:r>
            <a:r>
              <a:rPr lang="fr-FR" altLang="ja-JP" sz="2400" dirty="0" smtClean="0"/>
              <a:t>DRS</a:t>
            </a:r>
            <a:r>
              <a:rPr lang="ja-JP" altLang="fr-FR" sz="2400" dirty="0" smtClean="0"/>
              <a:t>の創設により政治的意思決定が不透明化。</a:t>
            </a:r>
            <a:endParaRPr lang="fr-FR" altLang="ja-JP" sz="2400" dirty="0" smtClean="0"/>
          </a:p>
          <a:p>
            <a:pPr marL="0" indent="0">
              <a:buNone/>
            </a:pPr>
            <a:r>
              <a:rPr lang="ja-JP" altLang="fr-FR" sz="2400" dirty="0" smtClean="0"/>
              <a:t>④</a:t>
            </a:r>
            <a:r>
              <a:rPr lang="fr-FR" altLang="ja-JP" sz="2400" dirty="0" smtClean="0"/>
              <a:t>FIS</a:t>
            </a:r>
            <a:r>
              <a:rPr lang="ja-JP" altLang="fr-FR" sz="2400" dirty="0" smtClean="0"/>
              <a:t>の中の多様な政治潮流の内在的対立要因と、国家権力との妥協による平和的解決という戦術を引き出せなかった政治的未熟さ。</a:t>
            </a:r>
            <a:endParaRPr lang="fr-FR" altLang="ja-JP" sz="2400" dirty="0" smtClean="0"/>
          </a:p>
          <a:p>
            <a:pPr marL="0" indent="0">
              <a:buNone/>
            </a:pPr>
            <a:endParaRPr lang="fr-FR" altLang="ja-JP" sz="2400" dirty="0" smtClean="0"/>
          </a:p>
          <a:p>
            <a:pPr marL="0" indent="0">
              <a:buNone/>
            </a:pPr>
            <a:endParaRPr lang="fr-FR" altLang="ja-JP" sz="2400" dirty="0"/>
          </a:p>
          <a:p>
            <a:pPr marL="0" indent="0">
              <a:buNone/>
            </a:pPr>
            <a:endParaRPr lang="fr-FR" altLang="ja-JP" sz="2400" dirty="0" smtClean="0"/>
          </a:p>
          <a:p>
            <a:pPr marL="0" indent="0">
              <a:buNone/>
            </a:pPr>
            <a:endParaRPr lang="fr-FR" dirty="0"/>
          </a:p>
        </p:txBody>
      </p:sp>
    </p:spTree>
    <p:extLst>
      <p:ext uri="{BB962C8B-B14F-4D97-AF65-F5344CB8AC3E}">
        <p14:creationId xmlns:p14="http://schemas.microsoft.com/office/powerpoint/2010/main" val="3684962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11969" y="476672"/>
            <a:ext cx="8229600" cy="7469014"/>
          </a:xfrm>
        </p:spPr>
        <p:txBody>
          <a:bodyPr>
            <a:normAutofit/>
          </a:bodyPr>
          <a:lstStyle/>
          <a:p>
            <a:pPr marL="0" indent="0">
              <a:buNone/>
            </a:pPr>
            <a:r>
              <a:rPr lang="ja-JP" altLang="fr-FR" dirty="0" smtClean="0">
                <a:solidFill>
                  <a:srgbClr val="FF0000"/>
                </a:solidFill>
              </a:rPr>
              <a:t>＊</a:t>
            </a:r>
            <a:r>
              <a:rPr lang="fr-FR" altLang="ja-JP" dirty="0" smtClean="0">
                <a:solidFill>
                  <a:srgbClr val="FF0000"/>
                </a:solidFill>
              </a:rPr>
              <a:t>1990</a:t>
            </a:r>
            <a:r>
              <a:rPr lang="ja-JP" altLang="fr-FR" dirty="0" smtClean="0">
                <a:solidFill>
                  <a:srgbClr val="FF0000"/>
                </a:solidFill>
              </a:rPr>
              <a:t>・・・</a:t>
            </a:r>
            <a:r>
              <a:rPr lang="fr-FR" dirty="0" smtClean="0">
                <a:solidFill>
                  <a:srgbClr val="FF0000"/>
                </a:solidFill>
              </a:rPr>
              <a:t>DRS</a:t>
            </a:r>
            <a:r>
              <a:rPr lang="ja-JP" altLang="fr-FR" dirty="0">
                <a:solidFill>
                  <a:srgbClr val="FF0000"/>
                </a:solidFill>
              </a:rPr>
              <a:t>（国防省：情報治安局</a:t>
            </a:r>
            <a:r>
              <a:rPr lang="ja-JP" altLang="fr-FR" dirty="0" smtClean="0">
                <a:solidFill>
                  <a:srgbClr val="FF0000"/>
                </a:solidFill>
              </a:rPr>
              <a:t>）創設。</a:t>
            </a:r>
            <a:endParaRPr lang="fr-FR" altLang="ja-JP" dirty="0" smtClean="0">
              <a:solidFill>
                <a:srgbClr val="FF0000"/>
              </a:solidFill>
            </a:endParaRPr>
          </a:p>
          <a:p>
            <a:pPr marL="0" indent="0">
              <a:buNone/>
            </a:pPr>
            <a:r>
              <a:rPr lang="ja-JP" altLang="fr-FR" sz="2600" dirty="0" smtClean="0"/>
              <a:t>長官</a:t>
            </a:r>
            <a:r>
              <a:rPr lang="ja-JP" altLang="fr-FR" sz="2600" dirty="0"/>
              <a:t>・・</a:t>
            </a:r>
            <a:r>
              <a:rPr lang="fr-FR" sz="2600" dirty="0"/>
              <a:t>Mohamed lamine </a:t>
            </a:r>
            <a:r>
              <a:rPr lang="fr-FR" sz="2600" dirty="0" err="1" smtClean="0"/>
              <a:t>Mediene</a:t>
            </a:r>
            <a:r>
              <a:rPr lang="ja-JP" altLang="fr-FR" sz="2600" dirty="0" smtClean="0"/>
              <a:t>通称</a:t>
            </a:r>
            <a:r>
              <a:rPr lang="ja-JP" altLang="fr-FR" sz="2600" dirty="0" smtClean="0">
                <a:solidFill>
                  <a:srgbClr val="FF0000"/>
                </a:solidFill>
              </a:rPr>
              <a:t>”</a:t>
            </a:r>
            <a:r>
              <a:rPr lang="fr-FR" sz="2800" dirty="0" smtClean="0">
                <a:solidFill>
                  <a:srgbClr val="FF0000"/>
                </a:solidFill>
              </a:rPr>
              <a:t>Toufik</a:t>
            </a:r>
            <a:r>
              <a:rPr lang="ja-JP" altLang="fr-FR" sz="2800" dirty="0" smtClean="0">
                <a:solidFill>
                  <a:srgbClr val="FF0000"/>
                </a:solidFill>
              </a:rPr>
              <a:t>”</a:t>
            </a:r>
            <a:r>
              <a:rPr lang="ja-JP" altLang="fr-FR" sz="2600" dirty="0" smtClean="0"/>
              <a:t>（</a:t>
            </a:r>
            <a:r>
              <a:rPr lang="fr-FR" sz="2600" dirty="0"/>
              <a:t>1990</a:t>
            </a:r>
            <a:r>
              <a:rPr lang="ja-JP" altLang="fr-FR" sz="2600" dirty="0"/>
              <a:t>年</a:t>
            </a:r>
            <a:r>
              <a:rPr lang="ja-JP" altLang="fr-FR" sz="2600" dirty="0" smtClean="0"/>
              <a:t>～</a:t>
            </a:r>
            <a:r>
              <a:rPr lang="fr-FR" altLang="ja-JP" sz="2600" dirty="0" smtClean="0"/>
              <a:t>2015</a:t>
            </a:r>
            <a:r>
              <a:rPr lang="ja-JP" altLang="fr-FR" sz="2600" dirty="0" err="1" smtClean="0"/>
              <a:t>。</a:t>
            </a:r>
            <a:r>
              <a:rPr lang="fr-FR" sz="2600" u="sng" dirty="0"/>
              <a:t>1939</a:t>
            </a:r>
            <a:r>
              <a:rPr lang="ja-JP" altLang="fr-FR" sz="2600" u="sng" dirty="0"/>
              <a:t>生</a:t>
            </a:r>
            <a:r>
              <a:rPr lang="ja-JP" altLang="fr-FR" sz="2600" dirty="0"/>
              <a:t>）→</a:t>
            </a:r>
            <a:r>
              <a:rPr lang="fr-FR" altLang="ja-JP" sz="2600" dirty="0" smtClean="0"/>
              <a:t>2015</a:t>
            </a:r>
            <a:r>
              <a:rPr lang="ja-JP" altLang="fr-FR" sz="2600" dirty="0" smtClean="0"/>
              <a:t>　</a:t>
            </a:r>
            <a:r>
              <a:rPr lang="fr-FR" altLang="ja-JP" sz="2600" dirty="0" smtClean="0"/>
              <a:t>Bachir </a:t>
            </a:r>
            <a:r>
              <a:rPr lang="fr-FR" altLang="ja-JP" sz="2600" dirty="0" err="1"/>
              <a:t>Tartag</a:t>
            </a:r>
            <a:r>
              <a:rPr lang="ja-JP" altLang="fr-FR" sz="2600" dirty="0"/>
              <a:t>（</a:t>
            </a:r>
            <a:r>
              <a:rPr lang="fr-FR" altLang="ja-JP" sz="2600" dirty="0"/>
              <a:t>1950</a:t>
            </a:r>
            <a:r>
              <a:rPr lang="ja-JP" altLang="fr-FR" sz="2600" dirty="0"/>
              <a:t>年代初生</a:t>
            </a:r>
            <a:r>
              <a:rPr lang="ja-JP" altLang="fr-FR" sz="2600" dirty="0" smtClean="0"/>
              <a:t>）</a:t>
            </a:r>
            <a:endParaRPr lang="fr-FR" altLang="ja-JP" sz="2600" dirty="0" smtClean="0"/>
          </a:p>
          <a:p>
            <a:pPr marL="0" indent="0">
              <a:buNone/>
            </a:pPr>
            <a:r>
              <a:rPr lang="fr-FR" altLang="ja-JP" sz="1900" dirty="0" smtClean="0"/>
              <a:t>(2016</a:t>
            </a:r>
            <a:r>
              <a:rPr lang="ja-JP" altLang="fr-FR" sz="1900" dirty="0" smtClean="0"/>
              <a:t>　</a:t>
            </a:r>
            <a:r>
              <a:rPr lang="fr-FR" altLang="ja-JP" sz="1900" dirty="0" smtClean="0"/>
              <a:t>DSS</a:t>
            </a:r>
            <a:r>
              <a:rPr lang="ja-JP" altLang="fr-FR" sz="1900" dirty="0" smtClean="0"/>
              <a:t>：</a:t>
            </a:r>
            <a:r>
              <a:rPr lang="fr-FR" altLang="ja-JP" sz="1900" dirty="0" smtClean="0"/>
              <a:t>Département  de surveillance  de Sécurité</a:t>
            </a:r>
            <a:r>
              <a:rPr lang="ja-JP" altLang="fr-FR" sz="1900" dirty="0" smtClean="0"/>
              <a:t>に変わったと報道されたが、デクレが出されず</a:t>
            </a:r>
            <a:r>
              <a:rPr lang="fr-FR" altLang="ja-JP" sz="1900" dirty="0" smtClean="0"/>
              <a:t>)</a:t>
            </a:r>
            <a:r>
              <a:rPr lang="ja-JP" altLang="fr-FR" sz="1900" dirty="0" smtClean="0"/>
              <a:t>（起源は、独立戦争中の</a:t>
            </a:r>
            <a:r>
              <a:rPr lang="fr-FR" altLang="ja-JP" sz="1900" dirty="0" smtClean="0"/>
              <a:t>SM(</a:t>
            </a:r>
            <a:r>
              <a:rPr lang="fr-FR" sz="2000" b="1" dirty="0"/>
              <a:t>Sécurité </a:t>
            </a:r>
            <a:r>
              <a:rPr lang="fr-FR" sz="2000" b="1" dirty="0" smtClean="0"/>
              <a:t>militaire</a:t>
            </a:r>
            <a:r>
              <a:rPr lang="fr-FR" altLang="ja-JP" sz="1900" dirty="0" smtClean="0"/>
              <a:t>)</a:t>
            </a:r>
            <a:endParaRPr lang="fr-FR" sz="2600" dirty="0" smtClean="0"/>
          </a:p>
          <a:p>
            <a:pPr marL="0" indent="0">
              <a:buNone/>
            </a:pPr>
            <a:endParaRPr lang="fr-FR" dirty="0"/>
          </a:p>
          <a:p>
            <a:pPr marL="0" indent="0">
              <a:buNone/>
            </a:pPr>
            <a:endParaRPr lang="fr-FR" altLang="ja-JP" dirty="0" smtClean="0"/>
          </a:p>
          <a:p>
            <a:pPr marL="0" indent="0">
              <a:buNone/>
            </a:pPr>
            <a:endParaRPr lang="fr-FR" dirty="0"/>
          </a:p>
        </p:txBody>
      </p:sp>
      <p:pic>
        <p:nvPicPr>
          <p:cNvPr id="8194" name="Picture 2" descr="photo, Toufik, DRS, Algerieの画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140968"/>
            <a:ext cx="2808312"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800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noChangeAspect="1"/>
          </p:cNvGraphicFramePr>
          <p:nvPr>
            <p:ph idx="1"/>
            <p:extLst>
              <p:ext uri="{D42A27DB-BD31-4B8C-83A1-F6EECF244321}">
                <p14:modId xmlns:p14="http://schemas.microsoft.com/office/powerpoint/2010/main" val="875046583"/>
              </p:ext>
            </p:extLst>
          </p:nvPr>
        </p:nvGraphicFramePr>
        <p:xfrm>
          <a:off x="467544" y="908720"/>
          <a:ext cx="8229600" cy="4743475"/>
        </p:xfrm>
        <a:graphic>
          <a:graphicData uri="http://schemas.openxmlformats.org/presentationml/2006/ole">
            <mc:AlternateContent xmlns:mc="http://schemas.openxmlformats.org/markup-compatibility/2006">
              <mc:Choice xmlns:v="urn:schemas-microsoft-com:vml" Requires="v">
                <p:oleObj spid="_x0000_s7191" name="Worksheet" r:id="rId3" imgW="4648232" imgH="1695621" progId="Excel.Sheet.12">
                  <p:embed/>
                </p:oleObj>
              </mc:Choice>
              <mc:Fallback>
                <p:oleObj name="Worksheet" r:id="rId3" imgW="4648232" imgH="1695621" progId="Excel.Sheet.12">
                  <p:embed/>
                  <p:pic>
                    <p:nvPicPr>
                      <p:cNvPr id="0" name=""/>
                      <p:cNvPicPr/>
                      <p:nvPr/>
                    </p:nvPicPr>
                    <p:blipFill>
                      <a:blip r:embed="rId4"/>
                      <a:stretch>
                        <a:fillRect/>
                      </a:stretch>
                    </p:blipFill>
                    <p:spPr>
                      <a:xfrm>
                        <a:off x="467544" y="908720"/>
                        <a:ext cx="8229600" cy="4743475"/>
                      </a:xfrm>
                      <a:prstGeom prst="rect">
                        <a:avLst/>
                      </a:prstGeom>
                    </p:spPr>
                  </p:pic>
                </p:oleObj>
              </mc:Fallback>
            </mc:AlternateContent>
          </a:graphicData>
        </a:graphic>
      </p:graphicFrame>
    </p:spTree>
    <p:extLst>
      <p:ext uri="{BB962C8B-B14F-4D97-AF65-F5344CB8AC3E}">
        <p14:creationId xmlns:p14="http://schemas.microsoft.com/office/powerpoint/2010/main" val="1539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548680"/>
            <a:ext cx="8229600" cy="5577483"/>
          </a:xfrm>
        </p:spPr>
        <p:txBody>
          <a:bodyPr>
            <a:normAutofit/>
          </a:bodyPr>
          <a:lstStyle/>
          <a:p>
            <a:pPr marL="0" indent="0">
              <a:buNone/>
            </a:pPr>
            <a:r>
              <a:rPr lang="ja-JP" altLang="fr-FR" sz="2000" dirty="0" smtClean="0"/>
              <a:t>（</a:t>
            </a:r>
            <a:r>
              <a:rPr lang="fr-FR" altLang="ja-JP" sz="2000" dirty="0" smtClean="0"/>
              <a:t>ⅲ</a:t>
            </a:r>
            <a:r>
              <a:rPr lang="ja-JP" altLang="fr-FR" sz="2000" dirty="0" smtClean="0"/>
              <a:t>）　</a:t>
            </a:r>
            <a:r>
              <a:rPr lang="fr-FR" altLang="ja-JP" sz="2400" dirty="0" smtClean="0"/>
              <a:t>1980</a:t>
            </a:r>
            <a:r>
              <a:rPr lang="ja-JP" altLang="fr-FR" sz="2400" dirty="0" smtClean="0"/>
              <a:t>年代の経済的混乱と社会的不満状況</a:t>
            </a:r>
            <a:endParaRPr lang="fr-FR" altLang="ja-JP" sz="2400" dirty="0" smtClean="0"/>
          </a:p>
          <a:p>
            <a:pPr marL="0" indent="0">
              <a:buNone/>
            </a:pPr>
            <a:r>
              <a:rPr lang="ja-JP" altLang="fr-FR" sz="2400" dirty="0" smtClean="0"/>
              <a:t>・原油価格</a:t>
            </a:r>
            <a:r>
              <a:rPr lang="ja-JP" altLang="fr-FR" sz="2400" dirty="0"/>
              <a:t>の</a:t>
            </a:r>
            <a:r>
              <a:rPr lang="ja-JP" altLang="fr-FR" sz="2400" dirty="0" smtClean="0"/>
              <a:t>大暴落</a:t>
            </a:r>
            <a:endParaRPr lang="fr-FR" altLang="ja-JP" sz="2400" dirty="0" smtClean="0"/>
          </a:p>
          <a:p>
            <a:pPr marL="0" indent="0">
              <a:buNone/>
            </a:pPr>
            <a:r>
              <a:rPr lang="fr-FR" sz="2400" dirty="0" smtClean="0"/>
              <a:t>1</a:t>
            </a:r>
            <a:r>
              <a:rPr lang="ja-JP" altLang="fr-FR" sz="2400" dirty="0"/>
              <a:t>バレルあたり、</a:t>
            </a:r>
            <a:r>
              <a:rPr lang="fr-FR" sz="2400" dirty="0"/>
              <a:t>1981</a:t>
            </a:r>
            <a:r>
              <a:rPr lang="ja-JP" altLang="fr-FR" sz="2400" dirty="0"/>
              <a:t>年</a:t>
            </a:r>
            <a:r>
              <a:rPr lang="fr-FR" sz="2400" dirty="0"/>
              <a:t>40</a:t>
            </a:r>
            <a:r>
              <a:rPr lang="ja-JP" altLang="fr-FR" sz="2400" dirty="0" smtClean="0"/>
              <a:t>ドル→</a:t>
            </a:r>
            <a:r>
              <a:rPr lang="fr-FR" sz="2400" dirty="0" smtClean="0"/>
              <a:t>1986</a:t>
            </a:r>
            <a:r>
              <a:rPr lang="ja-JP" altLang="fr-FR" sz="2400" dirty="0"/>
              <a:t>年</a:t>
            </a:r>
            <a:r>
              <a:rPr lang="fr-FR" sz="2400" dirty="0"/>
              <a:t>7</a:t>
            </a:r>
            <a:r>
              <a:rPr lang="ja-JP" altLang="fr-FR" sz="2400" dirty="0" smtClean="0"/>
              <a:t>ドル</a:t>
            </a:r>
            <a:endParaRPr lang="fr-FR" altLang="ja-JP" sz="2400" dirty="0" smtClean="0"/>
          </a:p>
          <a:p>
            <a:pPr marL="0" indent="0">
              <a:buNone/>
            </a:pPr>
            <a:r>
              <a:rPr lang="ja-JP" altLang="fr-FR" sz="2400" dirty="0" smtClean="0"/>
              <a:t>・石油・天然ガス依存経済：</a:t>
            </a:r>
            <a:r>
              <a:rPr lang="en-US" altLang="ja-JP" sz="2400" dirty="0" smtClean="0"/>
              <a:t>1980</a:t>
            </a:r>
            <a:r>
              <a:rPr lang="ja-JP" altLang="en-US" sz="2400" dirty="0" smtClean="0"/>
              <a:t>年代末には輸出総額の</a:t>
            </a:r>
            <a:r>
              <a:rPr lang="en-US" altLang="ja-JP" sz="2400" dirty="0" smtClean="0"/>
              <a:t>95</a:t>
            </a:r>
            <a:r>
              <a:rPr lang="ja-JP" altLang="en-US" sz="2400" dirty="0" smtClean="0"/>
              <a:t>％、国家予算の</a:t>
            </a:r>
            <a:r>
              <a:rPr lang="en-US" altLang="ja-JP" sz="2400" dirty="0" smtClean="0"/>
              <a:t>60</a:t>
            </a:r>
            <a:r>
              <a:rPr lang="ja-JP" altLang="en-US" sz="2400" dirty="0" smtClean="0"/>
              <a:t>％</a:t>
            </a:r>
            <a:r>
              <a:rPr lang="ja-JP" altLang="fr-FR" sz="2400" dirty="0" smtClean="0"/>
              <a:t>。</a:t>
            </a:r>
            <a:endParaRPr lang="fr-FR" sz="2400" dirty="0"/>
          </a:p>
          <a:p>
            <a:pPr marL="0" indent="0">
              <a:buNone/>
            </a:pPr>
            <a:r>
              <a:rPr lang="ja-JP" altLang="fr-FR" sz="2400" dirty="0" smtClean="0"/>
              <a:t>・失業率は</a:t>
            </a:r>
            <a:r>
              <a:rPr lang="fr-FR" altLang="ja-JP" sz="2400" dirty="0" smtClean="0"/>
              <a:t>1989</a:t>
            </a:r>
            <a:r>
              <a:rPr lang="ja-JP" altLang="fr-FR" sz="2400" dirty="0" smtClean="0"/>
              <a:t>年の政府公式統計 </a:t>
            </a:r>
            <a:r>
              <a:rPr lang="fr-FR" altLang="ja-JP" sz="2400" dirty="0" smtClean="0"/>
              <a:t>18.1%</a:t>
            </a:r>
          </a:p>
          <a:p>
            <a:pPr marL="0" indent="0">
              <a:buNone/>
            </a:pPr>
            <a:endParaRPr lang="fr-FR" altLang="ja-JP" sz="2400" dirty="0"/>
          </a:p>
          <a:p>
            <a:pPr marL="0" indent="0">
              <a:buNone/>
            </a:pPr>
            <a:r>
              <a:rPr lang="ja-JP" altLang="fr-FR" sz="2400" dirty="0" smtClean="0"/>
              <a:t>・</a:t>
            </a:r>
            <a:r>
              <a:rPr lang="fr-FR" altLang="ja-JP" sz="2400" dirty="0" smtClean="0"/>
              <a:t>FLN</a:t>
            </a:r>
            <a:r>
              <a:rPr lang="ja-JP" altLang="fr-FR" sz="2400" dirty="0" smtClean="0"/>
              <a:t>特権カースト体制による、利権あさり、国庫の横領、汚職、密輸、縁故主義、凡愚政治、責任意識の欠落</a:t>
            </a:r>
            <a:r>
              <a:rPr lang="ja-JP" altLang="fr-FR" sz="2400" dirty="0" smtClean="0"/>
              <a:t>などが、漏れ、広がり始めた</a:t>
            </a:r>
            <a:r>
              <a:rPr lang="ja-JP" altLang="fr-FR" sz="2400" dirty="0" smtClean="0"/>
              <a:t>。</a:t>
            </a:r>
            <a:endParaRPr lang="fr-FR" altLang="ja-JP" sz="2400" dirty="0" smtClean="0"/>
          </a:p>
          <a:p>
            <a:pPr marL="0" indent="0">
              <a:buNone/>
            </a:pPr>
            <a:r>
              <a:rPr lang="ja-JP" altLang="fr-FR" sz="2400" dirty="0"/>
              <a:t>・日常必需品の不足。外貨準備高が消えてなくなる。国有企業体への補助金も</a:t>
            </a:r>
            <a:r>
              <a:rPr lang="ja-JP" altLang="fr-FR" sz="2400" dirty="0" smtClean="0"/>
              <a:t>カット。</a:t>
            </a:r>
            <a:r>
              <a:rPr lang="ja-JP" altLang="fr-FR" sz="2400" dirty="0"/>
              <a:t>インフラ（住宅・電気・水道など）の悪化。</a:t>
            </a:r>
            <a:endParaRPr lang="fr-FR" sz="2400" dirty="0"/>
          </a:p>
          <a:p>
            <a:pPr marL="0" indent="0">
              <a:buNone/>
            </a:pPr>
            <a:endParaRPr lang="fr-FR" altLang="ja-JP" sz="2400" dirty="0" smtClean="0"/>
          </a:p>
          <a:p>
            <a:pPr marL="0" indent="0">
              <a:buNone/>
            </a:pPr>
            <a:endParaRPr lang="fr-FR" altLang="ja-JP" sz="2400" dirty="0" smtClean="0"/>
          </a:p>
          <a:p>
            <a:pPr marL="0" indent="0">
              <a:buNone/>
            </a:pPr>
            <a:endParaRPr lang="fr-FR" sz="2400" dirty="0" smtClean="0"/>
          </a:p>
          <a:p>
            <a:pPr marL="0" indent="0">
              <a:buNone/>
            </a:pPr>
            <a:endParaRPr lang="fr-FR" sz="2400" dirty="0"/>
          </a:p>
        </p:txBody>
      </p:sp>
    </p:spTree>
    <p:extLst>
      <p:ext uri="{BB962C8B-B14F-4D97-AF65-F5344CB8AC3E}">
        <p14:creationId xmlns:p14="http://schemas.microsoft.com/office/powerpoint/2010/main" val="235007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620688"/>
            <a:ext cx="8229600" cy="5505475"/>
          </a:xfrm>
        </p:spPr>
        <p:txBody>
          <a:bodyPr>
            <a:normAutofit fontScale="77500" lnSpcReduction="20000"/>
          </a:bodyPr>
          <a:lstStyle/>
          <a:p>
            <a:pPr marL="0" indent="0">
              <a:buNone/>
            </a:pPr>
            <a:r>
              <a:rPr lang="ja-JP" altLang="fr-FR" dirty="0" smtClean="0"/>
              <a:t>１．</a:t>
            </a:r>
            <a:r>
              <a:rPr lang="fr-FR" altLang="ja-JP" dirty="0" smtClean="0"/>
              <a:t>10</a:t>
            </a:r>
            <a:r>
              <a:rPr lang="ja-JP" altLang="fr-FR" dirty="0" smtClean="0"/>
              <a:t>月暴動と政治的危機の出現</a:t>
            </a:r>
            <a:endParaRPr lang="fr-FR" altLang="ja-JP" dirty="0" smtClean="0"/>
          </a:p>
          <a:p>
            <a:pPr marL="0" indent="0">
              <a:buNone/>
            </a:pPr>
            <a:r>
              <a:rPr lang="ja-JP" altLang="fr-FR" dirty="0" smtClean="0"/>
              <a:t>・</a:t>
            </a:r>
            <a:r>
              <a:rPr lang="fr-FR" altLang="ja-JP" dirty="0" smtClean="0"/>
              <a:t>1988</a:t>
            </a:r>
            <a:r>
              <a:rPr lang="ja-JP" altLang="fr-FR" dirty="0" smtClean="0"/>
              <a:t>年</a:t>
            </a:r>
            <a:r>
              <a:rPr lang="fr-FR" altLang="ja-JP" dirty="0" smtClean="0"/>
              <a:t>10</a:t>
            </a:r>
            <a:r>
              <a:rPr lang="ja-JP" altLang="fr-FR" dirty="0" smtClean="0"/>
              <a:t>月</a:t>
            </a:r>
            <a:r>
              <a:rPr lang="fr-FR" altLang="ja-JP" dirty="0" smtClean="0"/>
              <a:t>4</a:t>
            </a:r>
            <a:r>
              <a:rPr lang="ja-JP" altLang="fr-FR" dirty="0" smtClean="0"/>
              <a:t>日夜、バーブ・アルワドで若者たちが車の焼き打ち、店舗への投石。</a:t>
            </a:r>
            <a:endParaRPr lang="fr-FR" altLang="ja-JP" dirty="0" smtClean="0"/>
          </a:p>
          <a:p>
            <a:pPr marL="0" indent="0">
              <a:buNone/>
            </a:pPr>
            <a:endParaRPr lang="fr-FR" altLang="ja-JP" dirty="0" smtClean="0"/>
          </a:p>
          <a:p>
            <a:pPr marL="0" indent="0">
              <a:buNone/>
            </a:pPr>
            <a:r>
              <a:rPr lang="ja-JP" altLang="fr-FR" dirty="0" smtClean="0"/>
              <a:t>（１）</a:t>
            </a:r>
            <a:r>
              <a:rPr lang="fr-FR" altLang="ja-JP" dirty="0" smtClean="0"/>
              <a:t>5</a:t>
            </a:r>
            <a:r>
              <a:rPr lang="ja-JP" altLang="fr-FR" dirty="0" smtClean="0"/>
              <a:t>日朝、騒動が市内そして、全国拡大。</a:t>
            </a:r>
            <a:endParaRPr lang="fr-FR" altLang="ja-JP" dirty="0" smtClean="0"/>
          </a:p>
          <a:p>
            <a:pPr marL="0" indent="0">
              <a:buNone/>
            </a:pPr>
            <a:r>
              <a:rPr lang="ja-JP" altLang="fr-FR" dirty="0" smtClean="0"/>
              <a:t>・公共</a:t>
            </a:r>
            <a:r>
              <a:rPr lang="ja-JP" altLang="fr-FR" dirty="0"/>
              <a:t>建築：青年スポーツ省の建物、教育省の建物、運輸省の建物、</a:t>
            </a:r>
            <a:r>
              <a:rPr lang="fr-FR" dirty="0"/>
              <a:t>FLN</a:t>
            </a:r>
            <a:r>
              <a:rPr lang="ja-JP" altLang="fr-FR" dirty="0"/>
              <a:t>の市・県の建物、警察署の建物が破壊。</a:t>
            </a:r>
            <a:endParaRPr lang="fr-FR" dirty="0"/>
          </a:p>
          <a:p>
            <a:pPr marL="0" indent="0">
              <a:buNone/>
            </a:pPr>
            <a:r>
              <a:rPr lang="ja-JP" altLang="fr-FR" dirty="0"/>
              <a:t>車やバスを横転させ、焼き打ち。国営宝くじ売り場、航空会社の事務所、薬屋、食品倉庫、</a:t>
            </a:r>
            <a:r>
              <a:rPr lang="fr-FR" dirty="0"/>
              <a:t>Souk el fellah</a:t>
            </a:r>
            <a:r>
              <a:rPr lang="ja-JP" altLang="fr-FR" dirty="0"/>
              <a:t>（国営スーパーマーケット）、高級ブティック、</a:t>
            </a:r>
            <a:r>
              <a:rPr lang="fr-FR" dirty="0" err="1"/>
              <a:t>Didouche</a:t>
            </a:r>
            <a:r>
              <a:rPr lang="fr-FR" dirty="0"/>
              <a:t>-Mourad</a:t>
            </a:r>
            <a:r>
              <a:rPr lang="ja-JP" altLang="fr-FR" dirty="0"/>
              <a:t>通のバー、</a:t>
            </a:r>
            <a:r>
              <a:rPr lang="fr-FR" dirty="0"/>
              <a:t>Riyad el-</a:t>
            </a:r>
            <a:r>
              <a:rPr lang="fr-FR" dirty="0" err="1"/>
              <a:t>Feth</a:t>
            </a:r>
            <a:r>
              <a:rPr lang="ja-JP" altLang="fr-FR" dirty="0"/>
              <a:t>の豪華な文化商業センターの豪華なブティック　などが</a:t>
            </a:r>
            <a:r>
              <a:rPr lang="ja-JP" altLang="fr-FR" dirty="0" smtClean="0"/>
              <a:t>略奪</a:t>
            </a:r>
            <a:endParaRPr lang="fr-FR" altLang="ja-JP" dirty="0" smtClean="0"/>
          </a:p>
          <a:p>
            <a:pPr marL="0" indent="0">
              <a:buNone/>
            </a:pPr>
            <a:r>
              <a:rPr lang="ja-JP" altLang="fr-FR" dirty="0" smtClean="0"/>
              <a:t>・</a:t>
            </a:r>
            <a:r>
              <a:rPr lang="ja-JP" altLang="fr-FR" dirty="0"/>
              <a:t>市内の一部の街区を制圧し、バリケードを築き、通行を</a:t>
            </a:r>
            <a:r>
              <a:rPr lang="ja-JP" altLang="fr-FR" dirty="0" smtClean="0"/>
              <a:t>チェック。</a:t>
            </a:r>
            <a:endParaRPr lang="fr-FR" altLang="ja-JP" dirty="0" smtClean="0"/>
          </a:p>
          <a:p>
            <a:pPr marL="0" indent="0">
              <a:buNone/>
            </a:pPr>
            <a:r>
              <a:rPr lang="ja-JP" altLang="fr-FR" dirty="0" smtClean="0"/>
              <a:t>・若者</a:t>
            </a:r>
            <a:r>
              <a:rPr lang="ja-JP" altLang="fr-FR" dirty="0"/>
              <a:t>たちが</a:t>
            </a:r>
            <a:r>
              <a:rPr lang="ja-JP" altLang="fr-FR" dirty="0" smtClean="0"/>
              <a:t>、シャドリ大統領</a:t>
            </a:r>
            <a:r>
              <a:rPr lang="ja-JP" altLang="fr-FR" dirty="0"/>
              <a:t>とその妻を</a:t>
            </a:r>
            <a:r>
              <a:rPr lang="ja-JP" altLang="fr-FR" dirty="0" smtClean="0"/>
              <a:t>模した</a:t>
            </a:r>
            <a:r>
              <a:rPr lang="ja-JP" altLang="fr-FR" dirty="0"/>
              <a:t>ロバを、振りかざす。また、</a:t>
            </a:r>
            <a:r>
              <a:rPr lang="fr-FR" altLang="ja-JP" dirty="0"/>
              <a:t>《</a:t>
            </a:r>
            <a:r>
              <a:rPr lang="fr-FR" dirty="0"/>
              <a:t>Ali Baba, Oui, 40</a:t>
            </a:r>
            <a:r>
              <a:rPr lang="ja-JP" altLang="fr-FR" dirty="0"/>
              <a:t>人の盗賊</a:t>
            </a:r>
            <a:r>
              <a:rPr lang="fr-FR" dirty="0"/>
              <a:t>No</a:t>
            </a:r>
            <a:r>
              <a:rPr lang="fr-FR" altLang="ja-JP" dirty="0"/>
              <a:t>》</a:t>
            </a:r>
            <a:r>
              <a:rPr lang="ja-JP" altLang="fr-FR" dirty="0"/>
              <a:t>と</a:t>
            </a:r>
            <a:r>
              <a:rPr lang="ja-JP" altLang="fr-FR" dirty="0" smtClean="0"/>
              <a:t>叫ぶ。</a:t>
            </a:r>
            <a:endParaRPr lang="fr-FR" dirty="0"/>
          </a:p>
        </p:txBody>
      </p:sp>
    </p:spTree>
    <p:extLst>
      <p:ext uri="{BB962C8B-B14F-4D97-AF65-F5344CB8AC3E}">
        <p14:creationId xmlns:p14="http://schemas.microsoft.com/office/powerpoint/2010/main" val="2684825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76672"/>
            <a:ext cx="8229600" cy="5649491"/>
          </a:xfrm>
        </p:spPr>
        <p:txBody>
          <a:bodyPr>
            <a:normAutofit fontScale="85000" lnSpcReduction="10000"/>
          </a:bodyPr>
          <a:lstStyle/>
          <a:p>
            <a:pPr marL="0" indent="0">
              <a:buNone/>
            </a:pPr>
            <a:r>
              <a:rPr lang="ja-JP" altLang="fr-FR" dirty="0" smtClean="0"/>
              <a:t>（２）弾圧</a:t>
            </a:r>
            <a:endParaRPr lang="fr-FR" altLang="ja-JP" dirty="0" smtClean="0"/>
          </a:p>
          <a:p>
            <a:pPr marL="0" indent="0">
              <a:buNone/>
            </a:pPr>
            <a:r>
              <a:rPr lang="ja-JP" altLang="fr-FR" dirty="0" smtClean="0"/>
              <a:t>・</a:t>
            </a:r>
            <a:r>
              <a:rPr lang="fr-FR" altLang="ja-JP" dirty="0" smtClean="0"/>
              <a:t>5</a:t>
            </a:r>
            <a:r>
              <a:rPr lang="ja-JP" altLang="fr-FR" dirty="0" smtClean="0"/>
              <a:t>日、戒厳令発布。軍の出動。</a:t>
            </a:r>
            <a:endParaRPr lang="fr-FR" altLang="ja-JP" dirty="0" smtClean="0"/>
          </a:p>
          <a:p>
            <a:pPr marL="0" indent="0">
              <a:buNone/>
            </a:pPr>
            <a:r>
              <a:rPr lang="ja-JP" altLang="fr-FR" dirty="0" smtClean="0"/>
              <a:t>死者</a:t>
            </a:r>
            <a:r>
              <a:rPr lang="fr-FR" altLang="ja-JP" dirty="0" smtClean="0"/>
              <a:t>500</a:t>
            </a:r>
            <a:r>
              <a:rPr lang="ja-JP" altLang="fr-FR" dirty="0" smtClean="0"/>
              <a:t>人以上。　逮捕者</a:t>
            </a:r>
            <a:r>
              <a:rPr lang="fr-FR" altLang="ja-JP" dirty="0" smtClean="0"/>
              <a:t>900</a:t>
            </a:r>
            <a:r>
              <a:rPr lang="ja-JP" altLang="fr-FR" dirty="0" smtClean="0"/>
              <a:t>人（公式発表）</a:t>
            </a:r>
            <a:endParaRPr lang="fr-FR" altLang="ja-JP" dirty="0" smtClean="0"/>
          </a:p>
          <a:p>
            <a:pPr marL="0" indent="0">
              <a:buNone/>
            </a:pPr>
            <a:r>
              <a:rPr lang="ja-JP" altLang="fr-FR" dirty="0"/>
              <a:t>（３</a:t>
            </a:r>
            <a:r>
              <a:rPr lang="ja-JP" altLang="fr-FR" dirty="0" smtClean="0"/>
              <a:t>）暴動の政治化</a:t>
            </a:r>
            <a:endParaRPr lang="fr-FR" altLang="ja-JP" dirty="0" smtClean="0"/>
          </a:p>
          <a:p>
            <a:pPr marL="0" indent="0">
              <a:buNone/>
            </a:pPr>
            <a:r>
              <a:rPr lang="ja-JP" altLang="fr-FR" dirty="0" smtClean="0"/>
              <a:t>・暴動にはいかなる政治的スローガンも、合言葉もなく、暴動に対する声明を出した団体もなし。</a:t>
            </a:r>
            <a:endParaRPr lang="fr-FR" altLang="ja-JP" dirty="0" smtClean="0"/>
          </a:p>
          <a:p>
            <a:pPr marL="0" indent="0">
              <a:buNone/>
            </a:pPr>
            <a:r>
              <a:rPr lang="ja-JP" altLang="fr-FR" dirty="0" smtClean="0"/>
              <a:t>➡</a:t>
            </a:r>
            <a:r>
              <a:rPr lang="fr-FR" altLang="ja-JP" dirty="0" smtClean="0"/>
              <a:t>10</a:t>
            </a:r>
            <a:r>
              <a:rPr lang="ja-JP" altLang="fr-FR" dirty="0" smtClean="0"/>
              <a:t>月</a:t>
            </a:r>
            <a:r>
              <a:rPr lang="fr-FR" altLang="ja-JP" dirty="0" smtClean="0"/>
              <a:t>9</a:t>
            </a:r>
            <a:r>
              <a:rPr lang="ja-JP" altLang="fr-FR" dirty="0" smtClean="0"/>
              <a:t>日－</a:t>
            </a:r>
            <a:r>
              <a:rPr lang="fr-FR" altLang="ja-JP" dirty="0" smtClean="0"/>
              <a:t>10</a:t>
            </a:r>
            <a:r>
              <a:rPr lang="ja-JP" altLang="fr-FR" dirty="0" smtClean="0"/>
              <a:t>日</a:t>
            </a:r>
            <a:r>
              <a:rPr lang="ja-JP" altLang="fr-FR" dirty="0" smtClean="0"/>
              <a:t>、</a:t>
            </a:r>
            <a:r>
              <a:rPr lang="ja-JP" altLang="fr-FR" dirty="0" smtClean="0">
                <a:solidFill>
                  <a:srgbClr val="FF0000"/>
                </a:solidFill>
              </a:rPr>
              <a:t>アリー・ベンハーッジ</a:t>
            </a:r>
            <a:r>
              <a:rPr lang="ja-JP" altLang="fr-FR" dirty="0" smtClean="0"/>
              <a:t>（後の</a:t>
            </a:r>
            <a:r>
              <a:rPr lang="fr-FR" altLang="ja-JP" dirty="0" smtClean="0"/>
              <a:t>FIS</a:t>
            </a:r>
            <a:r>
              <a:rPr lang="ja-JP" altLang="fr-FR" dirty="0" smtClean="0"/>
              <a:t>宣教指導者）の「</a:t>
            </a:r>
            <a:r>
              <a:rPr lang="ja-JP" altLang="fr-FR" dirty="0" smtClean="0">
                <a:solidFill>
                  <a:srgbClr val="FF0000"/>
                </a:solidFill>
              </a:rPr>
              <a:t>弾圧に対する抗議とイスラームの防衛のための</a:t>
            </a:r>
            <a:r>
              <a:rPr lang="ja-JP" altLang="fr-FR" dirty="0">
                <a:solidFill>
                  <a:srgbClr val="FF0000"/>
                </a:solidFill>
              </a:rPr>
              <a:t>デモ</a:t>
            </a:r>
            <a:r>
              <a:rPr lang="ja-JP" altLang="fr-FR" dirty="0" smtClean="0">
                <a:solidFill>
                  <a:srgbClr val="FF0000"/>
                </a:solidFill>
              </a:rPr>
              <a:t>行進</a:t>
            </a:r>
            <a:r>
              <a:rPr lang="ja-JP" altLang="fr-FR" dirty="0" smtClean="0"/>
              <a:t>」の呼びかけのビラが、各モスクで配布。</a:t>
            </a:r>
            <a:endParaRPr lang="fr-FR" altLang="ja-JP" dirty="0" smtClean="0"/>
          </a:p>
          <a:p>
            <a:pPr marL="0" indent="0">
              <a:buNone/>
            </a:pPr>
            <a:r>
              <a:rPr lang="ja-JP" altLang="fr-FR" dirty="0" smtClean="0"/>
              <a:t>（４）</a:t>
            </a:r>
            <a:r>
              <a:rPr lang="fr-FR" altLang="ja-JP" dirty="0" smtClean="0"/>
              <a:t>FLN</a:t>
            </a:r>
            <a:r>
              <a:rPr lang="ja-JP" altLang="fr-FR" dirty="0" smtClean="0"/>
              <a:t>体制の告発へ</a:t>
            </a:r>
            <a:endParaRPr lang="fr-FR" altLang="ja-JP" dirty="0" smtClean="0"/>
          </a:p>
          <a:p>
            <a:pPr marL="0" indent="0">
              <a:buNone/>
            </a:pPr>
            <a:r>
              <a:rPr lang="ja-JP" altLang="fr-FR" dirty="0" smtClean="0"/>
              <a:t>イスラミストたちによる暴動の政治化は、医師、大学教員、ジャーナリスト、人権団体などに広がり、</a:t>
            </a:r>
            <a:r>
              <a:rPr lang="fr-FR" altLang="ja-JP" dirty="0" smtClean="0">
                <a:solidFill>
                  <a:srgbClr val="FF0000"/>
                </a:solidFill>
              </a:rPr>
              <a:t>FLN</a:t>
            </a:r>
            <a:r>
              <a:rPr lang="ja-JP" altLang="fr-FR" dirty="0" smtClean="0">
                <a:solidFill>
                  <a:srgbClr val="FF0000"/>
                </a:solidFill>
              </a:rPr>
              <a:t>体制の告発</a:t>
            </a:r>
            <a:r>
              <a:rPr lang="ja-JP" altLang="fr-FR" dirty="0" smtClean="0"/>
              <a:t>へ。</a:t>
            </a:r>
            <a:endParaRPr lang="fr-FR" dirty="0"/>
          </a:p>
        </p:txBody>
      </p:sp>
    </p:spTree>
    <p:extLst>
      <p:ext uri="{BB962C8B-B14F-4D97-AF65-F5344CB8AC3E}">
        <p14:creationId xmlns:p14="http://schemas.microsoft.com/office/powerpoint/2010/main" val="1745714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332656"/>
            <a:ext cx="8229600" cy="6192688"/>
          </a:xfrm>
        </p:spPr>
        <p:txBody>
          <a:bodyPr>
            <a:normAutofit fontScale="62500" lnSpcReduction="20000"/>
          </a:bodyPr>
          <a:lstStyle/>
          <a:p>
            <a:pPr marL="0" indent="0">
              <a:buNone/>
            </a:pPr>
            <a:r>
              <a:rPr lang="ja-JP" altLang="fr-FR" sz="3800" dirty="0" smtClean="0"/>
              <a:t>２．即興的改革と新憲法</a:t>
            </a:r>
            <a:endParaRPr lang="fr-FR" altLang="ja-JP" sz="3800" dirty="0" smtClean="0"/>
          </a:p>
          <a:p>
            <a:pPr marL="0" indent="0">
              <a:buNone/>
            </a:pPr>
            <a:endParaRPr lang="fr-FR" altLang="ja-JP" sz="3800" dirty="0" smtClean="0"/>
          </a:p>
          <a:p>
            <a:pPr marL="0" indent="0">
              <a:buNone/>
            </a:pPr>
            <a:r>
              <a:rPr lang="ja-JP" altLang="fr-FR" sz="3800" dirty="0"/>
              <a:t>（１）</a:t>
            </a:r>
            <a:r>
              <a:rPr lang="ja-JP" altLang="fr-FR" sz="3800" dirty="0" smtClean="0"/>
              <a:t>暴動</a:t>
            </a:r>
            <a:r>
              <a:rPr lang="ja-JP" altLang="fr-FR" sz="3800" dirty="0"/>
              <a:t>からきわめて短期間</a:t>
            </a:r>
            <a:r>
              <a:rPr lang="fr-FR" altLang="ja-JP" sz="3800" dirty="0" smtClean="0"/>
              <a:t>―</a:t>
            </a:r>
            <a:r>
              <a:rPr lang="fr-FR" sz="3800" dirty="0" smtClean="0"/>
              <a:t>1</a:t>
            </a:r>
            <a:r>
              <a:rPr lang="ja-JP" altLang="fr-FR" sz="3800" dirty="0"/>
              <a:t>か月半、足らず</a:t>
            </a:r>
            <a:r>
              <a:rPr lang="fr-FR" sz="3800" dirty="0" smtClean="0"/>
              <a:t>―</a:t>
            </a:r>
            <a:r>
              <a:rPr lang="ja-JP" altLang="fr-FR" sz="3800" dirty="0" smtClean="0"/>
              <a:t>で</a:t>
            </a:r>
            <a:r>
              <a:rPr lang="ja-JP" altLang="fr-FR" sz="3800" dirty="0"/>
              <a:t>、体制は大規模な改革案を提示。</a:t>
            </a:r>
            <a:r>
              <a:rPr lang="fr-FR" sz="3800" dirty="0"/>
              <a:t>→</a:t>
            </a:r>
            <a:r>
              <a:rPr lang="ja-JP" altLang="fr-FR" sz="3800" dirty="0"/>
              <a:t>危機解決法として考えられた方法</a:t>
            </a:r>
            <a:r>
              <a:rPr lang="ja-JP" altLang="fr-FR" sz="3800" dirty="0" smtClean="0"/>
              <a:t>。</a:t>
            </a:r>
            <a:endParaRPr lang="fr-FR" altLang="ja-JP" sz="3800" dirty="0" smtClean="0"/>
          </a:p>
          <a:p>
            <a:pPr marL="0" indent="0">
              <a:buNone/>
            </a:pPr>
            <a:r>
              <a:rPr lang="ja-JP" altLang="fr-FR" sz="3800" dirty="0"/>
              <a:t>・</a:t>
            </a:r>
            <a:r>
              <a:rPr lang="fr-FR" sz="3800" dirty="0">
                <a:solidFill>
                  <a:srgbClr val="FF0000"/>
                </a:solidFill>
              </a:rPr>
              <a:t>1988</a:t>
            </a:r>
            <a:r>
              <a:rPr lang="ja-JP" altLang="fr-FR" sz="3800" dirty="0">
                <a:solidFill>
                  <a:srgbClr val="FF0000"/>
                </a:solidFill>
              </a:rPr>
              <a:t>年</a:t>
            </a:r>
            <a:r>
              <a:rPr lang="fr-FR" sz="3800" dirty="0">
                <a:solidFill>
                  <a:srgbClr val="FF0000"/>
                </a:solidFill>
              </a:rPr>
              <a:t>10</a:t>
            </a:r>
            <a:r>
              <a:rPr lang="ja-JP" altLang="fr-FR" sz="3800" dirty="0">
                <a:solidFill>
                  <a:srgbClr val="FF0000"/>
                </a:solidFill>
              </a:rPr>
              <a:t>月</a:t>
            </a:r>
            <a:r>
              <a:rPr lang="fr-FR" sz="3800" dirty="0">
                <a:solidFill>
                  <a:srgbClr val="FF0000"/>
                </a:solidFill>
              </a:rPr>
              <a:t>13</a:t>
            </a:r>
            <a:r>
              <a:rPr lang="ja-JP" altLang="fr-FR" sz="3800" dirty="0">
                <a:solidFill>
                  <a:srgbClr val="FF0000"/>
                </a:solidFill>
              </a:rPr>
              <a:t>日</a:t>
            </a:r>
            <a:r>
              <a:rPr lang="ja-JP" altLang="fr-FR" sz="3800" dirty="0"/>
              <a:t>、シャドリ大統領は</a:t>
            </a:r>
            <a:r>
              <a:rPr lang="ja-JP" altLang="fr-FR" sz="3800" dirty="0" smtClean="0"/>
              <a:t>、新憲法</a:t>
            </a:r>
            <a:r>
              <a:rPr lang="ja-JP" altLang="fr-FR" sz="3800" dirty="0"/>
              <a:t>の採決の国民投票を実施すると宣言</a:t>
            </a:r>
            <a:r>
              <a:rPr lang="ja-JP" altLang="fr-FR" sz="3800" dirty="0" smtClean="0"/>
              <a:t>。</a:t>
            </a:r>
            <a:endParaRPr lang="fr-FR" altLang="ja-JP" sz="3800" dirty="0" smtClean="0"/>
          </a:p>
          <a:p>
            <a:pPr marL="0" indent="0">
              <a:buNone/>
            </a:pPr>
            <a:endParaRPr lang="fr-FR" sz="3800" dirty="0"/>
          </a:p>
          <a:p>
            <a:pPr marL="0" indent="0">
              <a:buNone/>
            </a:pPr>
            <a:r>
              <a:rPr lang="ja-JP" altLang="fr-FR" sz="3800" dirty="0"/>
              <a:t>（２）</a:t>
            </a:r>
            <a:r>
              <a:rPr lang="ja-JP" altLang="fr-FR" sz="3800" dirty="0" smtClean="0"/>
              <a:t>憲法</a:t>
            </a:r>
            <a:r>
              <a:rPr lang="ja-JP" altLang="fr-FR" sz="3800" dirty="0"/>
              <a:t>起草委員会メンバー</a:t>
            </a:r>
            <a:endParaRPr lang="fr-FR" sz="3800" dirty="0"/>
          </a:p>
          <a:p>
            <a:pPr marL="0" indent="0">
              <a:buNone/>
            </a:pPr>
            <a:r>
              <a:rPr lang="ja-JP" altLang="fr-FR" sz="3800" dirty="0" smtClean="0"/>
              <a:t>・</a:t>
            </a:r>
            <a:r>
              <a:rPr lang="fr-FR" sz="3800" dirty="0" smtClean="0"/>
              <a:t>Mouloud </a:t>
            </a:r>
            <a:r>
              <a:rPr lang="fr-FR" sz="3800" dirty="0" err="1"/>
              <a:t>Hamrouche</a:t>
            </a:r>
            <a:r>
              <a:rPr lang="ja-JP" altLang="fr-FR" sz="3800" dirty="0"/>
              <a:t>（</a:t>
            </a:r>
            <a:r>
              <a:rPr lang="fr-FR" sz="3800" dirty="0"/>
              <a:t>FLN</a:t>
            </a:r>
            <a:r>
              <a:rPr lang="ja-JP" altLang="fr-FR" sz="3800" dirty="0"/>
              <a:t>中央委員会メンバー、軍教育指導将官）</a:t>
            </a:r>
            <a:endParaRPr lang="fr-FR" sz="3800" dirty="0"/>
          </a:p>
          <a:p>
            <a:pPr marL="0" indent="0">
              <a:buNone/>
            </a:pPr>
            <a:r>
              <a:rPr lang="ja-JP" altLang="fr-FR" sz="3800" dirty="0" smtClean="0"/>
              <a:t>・</a:t>
            </a:r>
            <a:r>
              <a:rPr lang="fr-FR" sz="3800" dirty="0" smtClean="0"/>
              <a:t>Ghazi </a:t>
            </a:r>
            <a:r>
              <a:rPr lang="fr-FR" sz="3800" dirty="0" err="1"/>
              <a:t>Hidouci</a:t>
            </a:r>
            <a:r>
              <a:rPr lang="fr-FR" sz="3800" dirty="0"/>
              <a:t> </a:t>
            </a:r>
            <a:r>
              <a:rPr lang="ja-JP" altLang="fr-FR" sz="3800" dirty="0"/>
              <a:t>（パリで経済学を学ぶ。</a:t>
            </a:r>
            <a:r>
              <a:rPr lang="fr-FR" sz="3800" dirty="0"/>
              <a:t>FLN</a:t>
            </a:r>
            <a:r>
              <a:rPr lang="ja-JP" altLang="fr-FR" sz="3800" dirty="0"/>
              <a:t>の党員ではない）</a:t>
            </a:r>
            <a:endParaRPr lang="fr-FR" sz="3800" dirty="0"/>
          </a:p>
          <a:p>
            <a:pPr marL="0" indent="0">
              <a:buNone/>
            </a:pPr>
            <a:r>
              <a:rPr lang="ja-JP" altLang="fr-FR" sz="3800" dirty="0" smtClean="0"/>
              <a:t>・</a:t>
            </a:r>
            <a:r>
              <a:rPr lang="fr-FR" sz="3800" dirty="0" smtClean="0"/>
              <a:t>Mohamed </a:t>
            </a:r>
            <a:r>
              <a:rPr lang="fr-FR" sz="3800" dirty="0"/>
              <a:t>Salah </a:t>
            </a:r>
            <a:r>
              <a:rPr lang="fr-FR" sz="3800" dirty="0" err="1"/>
              <a:t>Mohamedi</a:t>
            </a:r>
            <a:r>
              <a:rPr lang="ja-JP" altLang="fr-FR" sz="3800" dirty="0"/>
              <a:t>（法学を学ぶ。</a:t>
            </a:r>
            <a:r>
              <a:rPr lang="fr-FR" sz="3800" dirty="0"/>
              <a:t>FLN</a:t>
            </a:r>
            <a:r>
              <a:rPr lang="ja-JP" altLang="fr-FR" sz="3800" dirty="0"/>
              <a:t>の党員ではない）</a:t>
            </a:r>
            <a:endParaRPr lang="fr-FR" sz="3800" dirty="0"/>
          </a:p>
          <a:p>
            <a:pPr marL="0" indent="0">
              <a:buNone/>
            </a:pPr>
            <a:r>
              <a:rPr lang="ja-JP" altLang="fr-FR" sz="3800" dirty="0" smtClean="0"/>
              <a:t>・</a:t>
            </a:r>
            <a:r>
              <a:rPr lang="fr-FR" sz="3800" dirty="0" smtClean="0"/>
              <a:t>Salah </a:t>
            </a:r>
            <a:r>
              <a:rPr lang="fr-FR" sz="3800" dirty="0" err="1"/>
              <a:t>Benkehla</a:t>
            </a:r>
            <a:r>
              <a:rPr lang="ja-JP" altLang="fr-FR" sz="3800" dirty="0"/>
              <a:t>（パリで経済学を学ぶ。</a:t>
            </a:r>
            <a:r>
              <a:rPr lang="fr-FR" sz="3800" dirty="0"/>
              <a:t>FLN</a:t>
            </a:r>
            <a:r>
              <a:rPr lang="ja-JP" altLang="fr-FR" sz="3800" dirty="0"/>
              <a:t>の党員ではない）</a:t>
            </a:r>
            <a:endParaRPr lang="fr-FR" sz="3800" dirty="0"/>
          </a:p>
          <a:p>
            <a:pPr marL="0" indent="0">
              <a:buNone/>
            </a:pPr>
            <a:r>
              <a:rPr lang="ja-JP" altLang="fr-FR" sz="3800" dirty="0" smtClean="0"/>
              <a:t>・</a:t>
            </a:r>
            <a:r>
              <a:rPr lang="fr-FR" sz="3800" dirty="0" smtClean="0"/>
              <a:t>M’hamed </a:t>
            </a:r>
            <a:r>
              <a:rPr lang="fr-FR" sz="3800" dirty="0" err="1"/>
              <a:t>Boukhobza</a:t>
            </a:r>
            <a:r>
              <a:rPr lang="ja-JP" altLang="fr-FR" sz="3800" dirty="0"/>
              <a:t>（統計技師の研究。</a:t>
            </a:r>
            <a:r>
              <a:rPr lang="fr-FR" sz="3800" dirty="0"/>
              <a:t>FLN</a:t>
            </a:r>
            <a:r>
              <a:rPr lang="ja-JP" altLang="fr-FR" sz="3800" dirty="0"/>
              <a:t>の党員ではない）</a:t>
            </a:r>
            <a:endParaRPr lang="fr-FR" sz="3800" dirty="0"/>
          </a:p>
          <a:p>
            <a:pPr marL="0" indent="0">
              <a:buNone/>
            </a:pPr>
            <a:r>
              <a:rPr lang="fr-FR" sz="3800" dirty="0"/>
              <a:t>→ Mouloud </a:t>
            </a:r>
            <a:r>
              <a:rPr lang="fr-FR" sz="3800" dirty="0" err="1"/>
              <a:t>Hamrouche</a:t>
            </a:r>
            <a:r>
              <a:rPr lang="ja-JP" altLang="fr-FR" sz="3800" dirty="0"/>
              <a:t>以外のメンバーは、</a:t>
            </a:r>
            <a:r>
              <a:rPr lang="fr-FR" sz="3800" dirty="0">
                <a:solidFill>
                  <a:srgbClr val="FF0000"/>
                </a:solidFill>
              </a:rPr>
              <a:t>FLN</a:t>
            </a:r>
            <a:r>
              <a:rPr lang="ja-JP" altLang="fr-FR" sz="3800" dirty="0">
                <a:solidFill>
                  <a:srgbClr val="FF0000"/>
                </a:solidFill>
              </a:rPr>
              <a:t>の外部の人間</a:t>
            </a:r>
            <a:r>
              <a:rPr lang="ja-JP" altLang="fr-FR" sz="3800" dirty="0"/>
              <a:t>であることが、</a:t>
            </a:r>
            <a:r>
              <a:rPr lang="fr-FR" sz="3800" dirty="0"/>
              <a:t>FLN</a:t>
            </a:r>
            <a:r>
              <a:rPr lang="ja-JP" altLang="fr-FR" sz="3800" dirty="0"/>
              <a:t>を普通の政党にする、という方向を打ち出すことになる。</a:t>
            </a:r>
            <a:endParaRPr lang="fr-FR" sz="3800"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2119639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04664"/>
            <a:ext cx="8229600" cy="5721499"/>
          </a:xfrm>
        </p:spPr>
        <p:txBody>
          <a:bodyPr>
            <a:normAutofit/>
          </a:bodyPr>
          <a:lstStyle/>
          <a:p>
            <a:pPr marL="0" indent="0">
              <a:buNone/>
            </a:pPr>
            <a:r>
              <a:rPr lang="ja-JP" altLang="fr-FR" sz="2600" dirty="0" smtClean="0"/>
              <a:t>３．新憲法の制定と、</a:t>
            </a:r>
            <a:r>
              <a:rPr lang="fr-FR" altLang="ja-JP" sz="2600" dirty="0" smtClean="0"/>
              <a:t>FLN</a:t>
            </a:r>
            <a:r>
              <a:rPr lang="ja-JP" altLang="fr-FR" sz="2600" dirty="0" smtClean="0"/>
              <a:t>と軍の役割の変化</a:t>
            </a:r>
            <a:endParaRPr lang="fr-FR" altLang="ja-JP" sz="2600" dirty="0" smtClean="0"/>
          </a:p>
          <a:p>
            <a:pPr marL="0" indent="0">
              <a:buNone/>
            </a:pPr>
            <a:r>
              <a:rPr lang="ja-JP" altLang="fr-FR" sz="2600" dirty="0" smtClean="0"/>
              <a:t>（１）</a:t>
            </a:r>
            <a:r>
              <a:rPr lang="fr-FR" altLang="ja-JP" sz="2600" dirty="0" smtClean="0">
                <a:solidFill>
                  <a:srgbClr val="FF0000"/>
                </a:solidFill>
              </a:rPr>
              <a:t>1989</a:t>
            </a:r>
            <a:r>
              <a:rPr lang="ja-JP" altLang="fr-FR" sz="2600" dirty="0" smtClean="0">
                <a:solidFill>
                  <a:srgbClr val="FF0000"/>
                </a:solidFill>
              </a:rPr>
              <a:t>年</a:t>
            </a:r>
            <a:r>
              <a:rPr lang="fr-FR" altLang="ja-JP" sz="2600" dirty="0" smtClean="0">
                <a:solidFill>
                  <a:srgbClr val="FF0000"/>
                </a:solidFill>
              </a:rPr>
              <a:t>2</a:t>
            </a:r>
            <a:r>
              <a:rPr lang="ja-JP" altLang="fr-FR" sz="2600" dirty="0" smtClean="0">
                <a:solidFill>
                  <a:srgbClr val="FF0000"/>
                </a:solidFill>
              </a:rPr>
              <a:t>月</a:t>
            </a:r>
            <a:r>
              <a:rPr lang="fr-FR" altLang="ja-JP" sz="2600" dirty="0" smtClean="0">
                <a:solidFill>
                  <a:srgbClr val="FF0000"/>
                </a:solidFill>
              </a:rPr>
              <a:t>23</a:t>
            </a:r>
            <a:r>
              <a:rPr lang="ja-JP" altLang="fr-FR" sz="2600" dirty="0" smtClean="0">
                <a:solidFill>
                  <a:srgbClr val="FF0000"/>
                </a:solidFill>
              </a:rPr>
              <a:t>日</a:t>
            </a:r>
            <a:r>
              <a:rPr lang="ja-JP" altLang="fr-FR" sz="2600" dirty="0" smtClean="0"/>
              <a:t>、新憲法案が国民投票で</a:t>
            </a:r>
            <a:r>
              <a:rPr lang="fr-FR" altLang="ja-JP" sz="2600" dirty="0" smtClean="0"/>
              <a:t>73</a:t>
            </a:r>
            <a:r>
              <a:rPr lang="ja-JP" altLang="fr-FR" sz="2600" dirty="0" smtClean="0"/>
              <a:t>％の賛成を得て可決。</a:t>
            </a:r>
            <a:endParaRPr lang="fr-FR" altLang="ja-JP" sz="2600" dirty="0" smtClean="0"/>
          </a:p>
          <a:p>
            <a:pPr marL="0" indent="0">
              <a:buNone/>
            </a:pPr>
            <a:r>
              <a:rPr lang="ja-JP" altLang="fr-FR" sz="2600" dirty="0" smtClean="0"/>
              <a:t>（２）</a:t>
            </a:r>
            <a:r>
              <a:rPr lang="fr-FR" altLang="ja-JP" sz="2600" dirty="0" smtClean="0"/>
              <a:t>1976</a:t>
            </a:r>
            <a:r>
              <a:rPr lang="ja-JP" altLang="fr-FR" sz="2600" dirty="0" smtClean="0"/>
              <a:t>年憲法で言及された</a:t>
            </a:r>
            <a:r>
              <a:rPr lang="ja-JP" altLang="fr-FR" sz="2600" dirty="0" smtClean="0">
                <a:solidFill>
                  <a:srgbClr val="FF0000"/>
                </a:solidFill>
              </a:rPr>
              <a:t>社会主義への言及が消える</a:t>
            </a:r>
            <a:r>
              <a:rPr lang="ja-JP" altLang="fr-FR" sz="2600" dirty="0" smtClean="0"/>
              <a:t>。</a:t>
            </a:r>
            <a:endParaRPr lang="fr-FR" altLang="ja-JP" sz="2600" dirty="0" smtClean="0"/>
          </a:p>
          <a:p>
            <a:pPr marL="0" indent="0">
              <a:buNone/>
            </a:pPr>
            <a:r>
              <a:rPr lang="ja-JP" altLang="fr-FR" sz="2600" dirty="0"/>
              <a:t>（３）</a:t>
            </a:r>
            <a:r>
              <a:rPr lang="ja-JP" altLang="fr-FR" sz="2600" dirty="0" smtClean="0">
                <a:solidFill>
                  <a:srgbClr val="FF0000"/>
                </a:solidFill>
              </a:rPr>
              <a:t>唯一の政党としての</a:t>
            </a:r>
            <a:r>
              <a:rPr lang="fr-FR" sz="2600" dirty="0" smtClean="0">
                <a:solidFill>
                  <a:srgbClr val="FF0000"/>
                </a:solidFill>
              </a:rPr>
              <a:t>FLN</a:t>
            </a:r>
            <a:r>
              <a:rPr lang="ja-JP" altLang="fr-FR" sz="2600" dirty="0" smtClean="0">
                <a:solidFill>
                  <a:srgbClr val="FF0000"/>
                </a:solidFill>
              </a:rPr>
              <a:t>の位置づけは消える</a:t>
            </a:r>
            <a:r>
              <a:rPr lang="ja-JP" altLang="fr-FR" sz="2600" dirty="0" smtClean="0"/>
              <a:t>。国家指導者は</a:t>
            </a:r>
            <a:r>
              <a:rPr lang="fr-FR" sz="2600" dirty="0" smtClean="0"/>
              <a:t>FLN</a:t>
            </a:r>
            <a:r>
              <a:rPr lang="ja-JP" altLang="fr-FR" sz="2600" dirty="0" smtClean="0"/>
              <a:t>の提案によって選出される、という規定も消える。</a:t>
            </a:r>
            <a:r>
              <a:rPr lang="fr-FR" sz="2600" dirty="0" smtClean="0"/>
              <a:t>FLN</a:t>
            </a:r>
            <a:r>
              <a:rPr lang="ja-JP" altLang="fr-FR" sz="2600" dirty="0" smtClean="0"/>
              <a:t>は、前文で独立戦争中の歴史的役割に言及。党と国家の分離。</a:t>
            </a:r>
            <a:endParaRPr lang="fr-FR" altLang="ja-JP" sz="2600" dirty="0" smtClean="0"/>
          </a:p>
          <a:p>
            <a:pPr marL="0" indent="0">
              <a:buNone/>
            </a:pPr>
            <a:r>
              <a:rPr lang="ja-JP" altLang="fr-FR" sz="2600" dirty="0"/>
              <a:t>（４）</a:t>
            </a:r>
            <a:r>
              <a:rPr lang="ja-JP" altLang="fr-FR" sz="2600" dirty="0" smtClean="0"/>
              <a:t>軍</a:t>
            </a:r>
            <a:r>
              <a:rPr lang="ja-JP" altLang="fr-FR" sz="2600" dirty="0"/>
              <a:t>の位置づけは、軍は国家主権の保持と国土の防衛の役割（</a:t>
            </a:r>
            <a:r>
              <a:rPr lang="fr-FR" sz="2600" dirty="0"/>
              <a:t>24</a:t>
            </a:r>
            <a:r>
              <a:rPr lang="ja-JP" altLang="fr-FR" sz="2600" dirty="0"/>
              <a:t>条）のみ</a:t>
            </a:r>
            <a:r>
              <a:rPr lang="ja-JP" altLang="fr-FR" sz="2600" dirty="0" smtClean="0"/>
              <a:t>。</a:t>
            </a:r>
            <a:r>
              <a:rPr lang="ja-JP" altLang="fr-FR" sz="2600" dirty="0" smtClean="0">
                <a:solidFill>
                  <a:srgbClr val="FF0000"/>
                </a:solidFill>
              </a:rPr>
              <a:t>軍の政治</a:t>
            </a:r>
            <a:r>
              <a:rPr lang="ja-JP" altLang="fr-FR" sz="2600" dirty="0">
                <a:solidFill>
                  <a:srgbClr val="FF0000"/>
                </a:solidFill>
              </a:rPr>
              <a:t>への関与を排除</a:t>
            </a:r>
            <a:r>
              <a:rPr lang="ja-JP" altLang="fr-FR" sz="2600" dirty="0" smtClean="0"/>
              <a:t>。</a:t>
            </a:r>
            <a:endParaRPr lang="fr-FR" altLang="ja-JP" sz="2600" dirty="0" smtClean="0"/>
          </a:p>
          <a:p>
            <a:pPr marL="0" indent="0">
              <a:buNone/>
            </a:pPr>
            <a:r>
              <a:rPr lang="fr-FR" altLang="ja-JP" sz="2600" dirty="0" smtClean="0"/>
              <a:t>〔</a:t>
            </a:r>
            <a:r>
              <a:rPr lang="fr-FR" sz="2600" dirty="0" smtClean="0"/>
              <a:t>1976</a:t>
            </a:r>
            <a:r>
              <a:rPr lang="ja-JP" altLang="fr-FR" sz="2600" dirty="0"/>
              <a:t>年憲法では、</a:t>
            </a:r>
            <a:r>
              <a:rPr lang="fr-FR" sz="2600" dirty="0" smtClean="0"/>
              <a:t>ANP</a:t>
            </a:r>
            <a:r>
              <a:rPr lang="ja-JP" altLang="fr-FR" sz="2600" dirty="0" smtClean="0"/>
              <a:t>（人民国軍）は</a:t>
            </a:r>
            <a:r>
              <a:rPr lang="ja-JP" altLang="fr-FR" sz="2600" dirty="0"/>
              <a:t>、革命の道具であり、国家の発展と社会主義建設に参加すると規定（第</a:t>
            </a:r>
            <a:r>
              <a:rPr lang="fr-FR" sz="2600" dirty="0"/>
              <a:t>6</a:t>
            </a:r>
            <a:r>
              <a:rPr lang="ja-JP" altLang="fr-FR" sz="2600" dirty="0"/>
              <a:t>条）</a:t>
            </a:r>
            <a:r>
              <a:rPr lang="ja-JP" altLang="fr-FR" sz="2600" dirty="0" smtClean="0"/>
              <a:t>。</a:t>
            </a:r>
            <a:r>
              <a:rPr lang="fr-FR" altLang="ja-JP" sz="2600" dirty="0" smtClean="0"/>
              <a:t>〕</a:t>
            </a:r>
            <a:endParaRPr lang="fr-FR" sz="2600" dirty="0"/>
          </a:p>
          <a:p>
            <a:pPr marL="0" indent="0">
              <a:buNone/>
            </a:pPr>
            <a:endParaRPr lang="fr-FR" altLang="ja-JP" dirty="0" smtClean="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3493136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idx="1"/>
          </p:nvPr>
        </p:nvSpPr>
        <p:spPr>
          <a:xfrm>
            <a:off x="457200" y="476672"/>
            <a:ext cx="8229600" cy="5649491"/>
          </a:xfrm>
        </p:spPr>
        <p:txBody>
          <a:bodyPr>
            <a:normAutofit fontScale="92500" lnSpcReduction="10000"/>
          </a:bodyPr>
          <a:lstStyle/>
          <a:p>
            <a:pPr marL="0" indent="0">
              <a:buNone/>
            </a:pPr>
            <a:r>
              <a:rPr lang="ja-JP" altLang="fr-FR" dirty="0" smtClean="0"/>
              <a:t>（５）軍</a:t>
            </a:r>
            <a:r>
              <a:rPr lang="ja-JP" altLang="fr-FR" dirty="0"/>
              <a:t>は</a:t>
            </a:r>
            <a:r>
              <a:rPr lang="fr-FR" u="sng" dirty="0"/>
              <a:t>1989</a:t>
            </a:r>
            <a:r>
              <a:rPr lang="ja-JP" altLang="fr-FR" u="sng" dirty="0"/>
              <a:t>年</a:t>
            </a:r>
            <a:r>
              <a:rPr lang="fr-FR" u="sng" dirty="0"/>
              <a:t>3</a:t>
            </a:r>
            <a:r>
              <a:rPr lang="ja-JP" altLang="fr-FR" u="sng" dirty="0"/>
              <a:t>月</a:t>
            </a:r>
            <a:r>
              <a:rPr lang="fr-FR" u="sng" dirty="0"/>
              <a:t>4</a:t>
            </a:r>
            <a:r>
              <a:rPr lang="ja-JP" altLang="fr-FR" u="sng" dirty="0"/>
              <a:t>日</a:t>
            </a:r>
            <a:r>
              <a:rPr lang="ja-JP" altLang="fr-FR" dirty="0"/>
              <a:t>、以下の決定。</a:t>
            </a:r>
            <a:endParaRPr lang="fr-FR" dirty="0"/>
          </a:p>
          <a:p>
            <a:r>
              <a:rPr lang="fr-FR" dirty="0"/>
              <a:t>Mostapha </a:t>
            </a:r>
            <a:r>
              <a:rPr lang="fr-FR" dirty="0" err="1"/>
              <a:t>Chelloufi</a:t>
            </a:r>
            <a:r>
              <a:rPr lang="ja-JP" altLang="fr-FR" dirty="0"/>
              <a:t>（国防省長官）、</a:t>
            </a:r>
            <a:r>
              <a:rPr lang="fr-FR" dirty="0"/>
              <a:t>Khaled </a:t>
            </a:r>
            <a:r>
              <a:rPr lang="fr-FR" dirty="0" err="1"/>
              <a:t>Nezzar</a:t>
            </a:r>
            <a:r>
              <a:rPr lang="ja-JP" altLang="fr-FR" dirty="0"/>
              <a:t>（</a:t>
            </a:r>
            <a:r>
              <a:rPr lang="fr-FR" dirty="0"/>
              <a:t>ANP</a:t>
            </a:r>
            <a:r>
              <a:rPr lang="ja-JP" altLang="fr-FR" dirty="0"/>
              <a:t>参謀部長官）、</a:t>
            </a:r>
            <a:r>
              <a:rPr lang="fr-FR" dirty="0"/>
              <a:t>Mohamed </a:t>
            </a:r>
            <a:r>
              <a:rPr lang="fr-FR" dirty="0" err="1"/>
              <a:t>Attailia</a:t>
            </a:r>
            <a:r>
              <a:rPr lang="ja-JP" altLang="fr-FR" dirty="0"/>
              <a:t>（</a:t>
            </a:r>
            <a:r>
              <a:rPr lang="fr-FR" dirty="0"/>
              <a:t>ANP</a:t>
            </a:r>
            <a:r>
              <a:rPr lang="ja-JP" altLang="fr-FR" dirty="0"/>
              <a:t>監察長官）、</a:t>
            </a:r>
            <a:r>
              <a:rPr lang="fr-FR" dirty="0"/>
              <a:t>Yahia </a:t>
            </a:r>
            <a:r>
              <a:rPr lang="fr-FR" dirty="0" err="1"/>
              <a:t>Rahal</a:t>
            </a:r>
            <a:r>
              <a:rPr lang="ja-JP" altLang="fr-FR" dirty="0"/>
              <a:t>（政治警察司令官）が、共同で大統領宛に声明文を提出</a:t>
            </a:r>
            <a:r>
              <a:rPr lang="ja-JP" altLang="fr-FR" dirty="0" smtClean="0"/>
              <a:t>。</a:t>
            </a:r>
            <a:endParaRPr lang="fr-FR" altLang="ja-JP" dirty="0" smtClean="0"/>
          </a:p>
          <a:p>
            <a:pPr marL="0" indent="0">
              <a:buNone/>
            </a:pPr>
            <a:endParaRPr lang="fr-FR" dirty="0"/>
          </a:p>
          <a:p>
            <a:pPr marL="0" indent="0">
              <a:buNone/>
            </a:pPr>
            <a:r>
              <a:rPr lang="ja-JP" altLang="fr-FR" dirty="0"/>
              <a:t>「憲法</a:t>
            </a:r>
            <a:r>
              <a:rPr lang="fr-FR" dirty="0"/>
              <a:t>24</a:t>
            </a:r>
            <a:r>
              <a:rPr lang="ja-JP" altLang="fr-FR" dirty="0"/>
              <a:t>条</a:t>
            </a:r>
            <a:r>
              <a:rPr lang="ja-JP" altLang="fr-FR" dirty="0" smtClean="0"/>
              <a:t>により、</a:t>
            </a:r>
            <a:r>
              <a:rPr lang="fr-FR" dirty="0" smtClean="0"/>
              <a:t>ANP</a:t>
            </a:r>
            <a:r>
              <a:rPr lang="ja-JP" altLang="fr-FR" dirty="0" smtClean="0"/>
              <a:t>（人民国軍）の</a:t>
            </a:r>
            <a:r>
              <a:rPr lang="ja-JP" altLang="fr-FR" dirty="0"/>
              <a:t>使命は、独立の保護、国民の統一、と主権の防衛。特定の政党によるのではなく、あらゆる政治的議論に関与しない。従って、</a:t>
            </a:r>
            <a:r>
              <a:rPr lang="ja-JP" altLang="fr-FR" u="sng" dirty="0"/>
              <a:t>軍は</a:t>
            </a:r>
            <a:r>
              <a:rPr lang="fr-FR" u="sng" dirty="0"/>
              <a:t>FLN</a:t>
            </a:r>
            <a:r>
              <a:rPr lang="ja-JP" altLang="fr-FR" u="sng" dirty="0"/>
              <a:t>中央委員会のメンバーから離れることを宣言</a:t>
            </a:r>
            <a:r>
              <a:rPr lang="ja-JP" altLang="fr-FR" dirty="0"/>
              <a:t>。」</a:t>
            </a:r>
            <a:endParaRPr lang="fr-FR" dirty="0"/>
          </a:p>
          <a:p>
            <a:pPr marL="0" indent="0">
              <a:buNone/>
            </a:pPr>
            <a:r>
              <a:rPr lang="ja-JP" altLang="fr-FR" dirty="0"/>
              <a:t>→</a:t>
            </a:r>
            <a:r>
              <a:rPr lang="ja-JP" altLang="fr-FR" dirty="0">
                <a:solidFill>
                  <a:srgbClr val="FF0000"/>
                </a:solidFill>
              </a:rPr>
              <a:t>軍の政治からの離脱</a:t>
            </a:r>
            <a:r>
              <a:rPr lang="ja-JP" altLang="fr-FR" dirty="0"/>
              <a:t>。</a:t>
            </a:r>
            <a:endParaRPr lang="fr-FR" dirty="0"/>
          </a:p>
          <a:p>
            <a:endParaRPr lang="fr-FR" dirty="0"/>
          </a:p>
        </p:txBody>
      </p:sp>
    </p:spTree>
    <p:extLst>
      <p:ext uri="{BB962C8B-B14F-4D97-AF65-F5344CB8AC3E}">
        <p14:creationId xmlns:p14="http://schemas.microsoft.com/office/powerpoint/2010/main" val="317566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620688"/>
            <a:ext cx="8229600" cy="5505475"/>
          </a:xfrm>
        </p:spPr>
        <p:txBody>
          <a:bodyPr>
            <a:normAutofit fontScale="92500"/>
          </a:bodyPr>
          <a:lstStyle/>
          <a:p>
            <a:pPr marL="0" indent="0">
              <a:buNone/>
            </a:pPr>
            <a:r>
              <a:rPr lang="ja-JP" altLang="fr-FR" dirty="0"/>
              <a:t>４</a:t>
            </a:r>
            <a:r>
              <a:rPr lang="ja-JP" altLang="fr-FR" dirty="0" smtClean="0"/>
              <a:t>．新憲法と市民的</a:t>
            </a:r>
            <a:r>
              <a:rPr lang="ja-JP" altLang="fr-FR" dirty="0"/>
              <a:t>自由の</a:t>
            </a:r>
            <a:r>
              <a:rPr lang="ja-JP" altLang="fr-FR" dirty="0" smtClean="0"/>
              <a:t>拡大</a:t>
            </a:r>
            <a:endParaRPr lang="fr-FR" dirty="0">
              <a:solidFill>
                <a:srgbClr val="FF0000"/>
              </a:solidFill>
            </a:endParaRPr>
          </a:p>
          <a:p>
            <a:pPr marL="0" indent="0">
              <a:buNone/>
            </a:pPr>
            <a:r>
              <a:rPr lang="ja-JP" altLang="fr-FR" dirty="0"/>
              <a:t>①新聞の数３７（</a:t>
            </a:r>
            <a:r>
              <a:rPr lang="fr-FR" dirty="0"/>
              <a:t>1990/3</a:t>
            </a:r>
            <a:r>
              <a:rPr lang="ja-JP" altLang="fr-FR" dirty="0"/>
              <a:t>）→</a:t>
            </a:r>
            <a:r>
              <a:rPr lang="fr-FR" dirty="0"/>
              <a:t>137</a:t>
            </a:r>
            <a:r>
              <a:rPr lang="ja-JP" altLang="fr-FR" dirty="0"/>
              <a:t>（</a:t>
            </a:r>
            <a:r>
              <a:rPr lang="fr-FR" dirty="0"/>
              <a:t>1992/3</a:t>
            </a:r>
            <a:r>
              <a:rPr lang="ja-JP" altLang="fr-FR" dirty="0" smtClean="0"/>
              <a:t>）</a:t>
            </a:r>
            <a:endParaRPr lang="fr-FR" dirty="0"/>
          </a:p>
          <a:p>
            <a:pPr marL="0" indent="0">
              <a:buNone/>
            </a:pPr>
            <a:r>
              <a:rPr lang="ja-JP" altLang="fr-FR" dirty="0"/>
              <a:t>②政党・・</a:t>
            </a:r>
            <a:r>
              <a:rPr lang="fr-FR" dirty="0"/>
              <a:t>1989</a:t>
            </a:r>
            <a:r>
              <a:rPr lang="ja-JP" altLang="fr-FR" dirty="0"/>
              <a:t>年</a:t>
            </a:r>
            <a:r>
              <a:rPr lang="fr-FR" dirty="0"/>
              <a:t>7</a:t>
            </a:r>
            <a:r>
              <a:rPr lang="ja-JP" altLang="fr-FR" dirty="0"/>
              <a:t>月後</a:t>
            </a:r>
            <a:r>
              <a:rPr lang="ja-JP" altLang="fr-FR" dirty="0" smtClean="0"/>
              <a:t>、数</a:t>
            </a:r>
            <a:r>
              <a:rPr lang="ja-JP" altLang="fr-FR" dirty="0"/>
              <a:t>か</a:t>
            </a:r>
            <a:r>
              <a:rPr lang="ja-JP" altLang="fr-FR" dirty="0" smtClean="0"/>
              <a:t>月</a:t>
            </a:r>
            <a:r>
              <a:rPr lang="ja-JP" altLang="fr-FR" dirty="0"/>
              <a:t>の内に</a:t>
            </a:r>
            <a:r>
              <a:rPr lang="fr-FR" dirty="0"/>
              <a:t>30</a:t>
            </a:r>
            <a:r>
              <a:rPr lang="ja-JP" altLang="fr-FR" dirty="0"/>
              <a:t>を超える</a:t>
            </a:r>
            <a:endParaRPr lang="fr-FR" dirty="0"/>
          </a:p>
          <a:p>
            <a:pPr marL="0" indent="0">
              <a:buNone/>
            </a:pPr>
            <a:r>
              <a:rPr lang="ja-JP" altLang="fr-FR" dirty="0"/>
              <a:t>③アソシエーション・・数百</a:t>
            </a:r>
            <a:endParaRPr lang="fr-FR" dirty="0"/>
          </a:p>
          <a:p>
            <a:pPr marL="0" indent="0">
              <a:buNone/>
            </a:pPr>
            <a:r>
              <a:rPr lang="ja-JP" altLang="fr-FR" dirty="0"/>
              <a:t>④</a:t>
            </a:r>
            <a:r>
              <a:rPr lang="ja-JP" altLang="fr-FR" dirty="0" smtClean="0"/>
              <a:t>貿易</a:t>
            </a:r>
            <a:r>
              <a:rPr lang="ja-JP" altLang="fr-FR" dirty="0"/>
              <a:t>は国家独占ではなく</a:t>
            </a:r>
            <a:r>
              <a:rPr lang="ja-JP" altLang="fr-FR" dirty="0" smtClean="0"/>
              <a:t>なる</a:t>
            </a:r>
            <a:endParaRPr lang="fr-FR" altLang="ja-JP" dirty="0" smtClean="0"/>
          </a:p>
          <a:p>
            <a:pPr marL="0" indent="0">
              <a:buNone/>
            </a:pPr>
            <a:r>
              <a:rPr lang="ja-JP" altLang="fr-FR" dirty="0"/>
              <a:t>⑤</a:t>
            </a:r>
            <a:r>
              <a:rPr lang="ja-JP" altLang="fr-FR" dirty="0" smtClean="0"/>
              <a:t>銀行</a:t>
            </a:r>
            <a:r>
              <a:rPr lang="ja-JP" altLang="fr-FR" dirty="0"/>
              <a:t>部門も外国の銀行に</a:t>
            </a:r>
            <a:r>
              <a:rPr lang="ja-JP" altLang="fr-FR" dirty="0" smtClean="0"/>
              <a:t>開放、民営化</a:t>
            </a:r>
            <a:r>
              <a:rPr lang="ja-JP" altLang="fr-FR" dirty="0"/>
              <a:t>の</a:t>
            </a:r>
            <a:r>
              <a:rPr lang="ja-JP" altLang="fr-FR" dirty="0" smtClean="0"/>
              <a:t>促進</a:t>
            </a:r>
            <a:endParaRPr lang="fr-FR" altLang="ja-JP" dirty="0" smtClean="0"/>
          </a:p>
          <a:p>
            <a:pPr marL="0" indent="0">
              <a:buNone/>
            </a:pPr>
            <a:endParaRPr lang="fr-FR" dirty="0"/>
          </a:p>
          <a:p>
            <a:pPr marL="0" indent="0">
              <a:buNone/>
            </a:pPr>
            <a:r>
              <a:rPr lang="ja-JP" altLang="fr-FR" dirty="0" smtClean="0">
                <a:solidFill>
                  <a:srgbClr val="FF0000"/>
                </a:solidFill>
              </a:rPr>
              <a:t>＊</a:t>
            </a:r>
            <a:r>
              <a:rPr lang="fr-FR" altLang="ja-JP" dirty="0" smtClean="0">
                <a:solidFill>
                  <a:srgbClr val="FF0000"/>
                </a:solidFill>
              </a:rPr>
              <a:t>1990</a:t>
            </a:r>
            <a:r>
              <a:rPr lang="ja-JP" altLang="fr-FR" dirty="0" smtClean="0">
                <a:solidFill>
                  <a:srgbClr val="FF0000"/>
                </a:solidFill>
              </a:rPr>
              <a:t>年の初め、政治</a:t>
            </a:r>
            <a:r>
              <a:rPr lang="ja-JP" altLang="fr-FR" dirty="0">
                <a:solidFill>
                  <a:srgbClr val="FF0000"/>
                </a:solidFill>
              </a:rPr>
              <a:t>学者たちは、アルジェリアはアラブ世界で最初の民主主義国家になるのではないか、と期待をいだきつつ楽観的であった。</a:t>
            </a:r>
            <a:endParaRPr lang="fr-FR" dirty="0">
              <a:solidFill>
                <a:srgbClr val="FF0000"/>
              </a:solidFill>
            </a:endParaRPr>
          </a:p>
          <a:p>
            <a:pPr marL="0" indent="0">
              <a:buNone/>
            </a:pPr>
            <a:endParaRPr lang="fr-FR" dirty="0"/>
          </a:p>
          <a:p>
            <a:endParaRPr lang="fr-FR" dirty="0"/>
          </a:p>
          <a:p>
            <a:pPr marL="0" indent="0">
              <a:buNone/>
            </a:pPr>
            <a:endParaRPr lang="fr-FR" dirty="0"/>
          </a:p>
          <a:p>
            <a:endParaRPr lang="fr-FR" dirty="0"/>
          </a:p>
        </p:txBody>
      </p:sp>
    </p:spTree>
    <p:extLst>
      <p:ext uri="{BB962C8B-B14F-4D97-AF65-F5344CB8AC3E}">
        <p14:creationId xmlns:p14="http://schemas.microsoft.com/office/powerpoint/2010/main" val="194180280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1825</TotalTime>
  <Words>2493</Words>
  <Application>Microsoft Office PowerPoint</Application>
  <PresentationFormat>画面に合わせる (4:3)</PresentationFormat>
  <Paragraphs>183</Paragraphs>
  <Slides>25</Slides>
  <Notes>0</Notes>
  <HiddenSlides>0</HiddenSlides>
  <MMClips>0</MMClips>
  <ScaleCrop>false</ScaleCrop>
  <HeadingPairs>
    <vt:vector size="8" baseType="variant">
      <vt:variant>
        <vt:lpstr>使用されているフォント</vt:lpstr>
      </vt:variant>
      <vt:variant>
        <vt:i4>3</vt:i4>
      </vt:variant>
      <vt:variant>
        <vt:lpstr>テーマ</vt:lpstr>
      </vt:variant>
      <vt:variant>
        <vt:i4>1</vt:i4>
      </vt:variant>
      <vt:variant>
        <vt:lpstr>埋め込まれた OLE サーバー</vt:lpstr>
      </vt:variant>
      <vt:variant>
        <vt:i4>2</vt:i4>
      </vt:variant>
      <vt:variant>
        <vt:lpstr>スライド タイトル</vt:lpstr>
      </vt:variant>
      <vt:variant>
        <vt:i4>25</vt:i4>
      </vt:variant>
    </vt:vector>
  </HeadingPairs>
  <TitlesOfParts>
    <vt:vector size="31" baseType="lpstr">
      <vt:lpstr>ＭＳ Ｐゴシック</vt:lpstr>
      <vt:lpstr>Arial</vt:lpstr>
      <vt:lpstr>Calibri</vt:lpstr>
      <vt:lpstr>Office ​​テーマ</vt:lpstr>
      <vt:lpstr>Worksheet</vt:lpstr>
      <vt:lpstr>Microsoft Excel 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2008年5月4日、シャドリ元大統領邸でインタビュー</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FJ-USER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kisaichi</dc:creator>
  <cp:lastModifiedBy>私市 正年</cp:lastModifiedBy>
  <cp:revision>215</cp:revision>
  <cp:lastPrinted>2017-12-01T16:55:59Z</cp:lastPrinted>
  <dcterms:created xsi:type="dcterms:W3CDTF">2013-07-22T13:34:53Z</dcterms:created>
  <dcterms:modified xsi:type="dcterms:W3CDTF">2022-04-15T06:57:09Z</dcterms:modified>
</cp:coreProperties>
</file>